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58" r:id="rId2"/>
    <p:sldMasterId id="2147483784" r:id="rId3"/>
    <p:sldMasterId id="2147483802" r:id="rId4"/>
    <p:sldMasterId id="2147483815" r:id="rId5"/>
    <p:sldMasterId id="2147483828" r:id="rId6"/>
    <p:sldMasterId id="2147483877" r:id="rId7"/>
  </p:sldMasterIdLst>
  <p:notesMasterIdLst>
    <p:notesMasterId r:id="rId29"/>
  </p:notesMasterIdLst>
  <p:sldIdLst>
    <p:sldId id="293" r:id="rId8"/>
    <p:sldId id="257" r:id="rId9"/>
    <p:sldId id="258" r:id="rId10"/>
    <p:sldId id="282" r:id="rId11"/>
    <p:sldId id="284" r:id="rId12"/>
    <p:sldId id="287" r:id="rId13"/>
    <p:sldId id="286" r:id="rId14"/>
    <p:sldId id="272" r:id="rId15"/>
    <p:sldId id="288" r:id="rId16"/>
    <p:sldId id="273" r:id="rId17"/>
    <p:sldId id="275" r:id="rId18"/>
    <p:sldId id="283" r:id="rId19"/>
    <p:sldId id="279" r:id="rId20"/>
    <p:sldId id="289" r:id="rId21"/>
    <p:sldId id="277" r:id="rId22"/>
    <p:sldId id="290" r:id="rId23"/>
    <p:sldId id="292" r:id="rId24"/>
    <p:sldId id="294" r:id="rId25"/>
    <p:sldId id="295" r:id="rId26"/>
    <p:sldId id="296" r:id="rId27"/>
    <p:sldId id="291"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6433" autoAdjust="0"/>
  </p:normalViewPr>
  <p:slideViewPr>
    <p:cSldViewPr snapToGrid="0">
      <p:cViewPr varScale="1">
        <p:scale>
          <a:sx n="116" d="100"/>
          <a:sy n="116" d="100"/>
        </p:scale>
        <p:origin x="32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270479-A02E-48DB-ADD8-FE132CBA786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FBD8A547-1D25-4188-92A7-0CAD9A7AB432}">
      <dgm:prSet phldrT="[Текст]" custT="1"/>
      <dgm:spPr>
        <a:solidFill>
          <a:srgbClr val="99CCFF">
            <a:alpha val="50000"/>
          </a:srgbClr>
        </a:solidFill>
      </dgm:spPr>
      <dgm:t>
        <a:bodyPr/>
        <a:lstStyle/>
        <a:p>
          <a:r>
            <a:rPr lang="en-US" sz="2000" b="1" dirty="0" smtClean="0">
              <a:latin typeface="+mj-lt"/>
            </a:rPr>
            <a:t>Stimulation of direct private foreign investments </a:t>
          </a:r>
          <a:endParaRPr lang="ru-RU" sz="2000" b="1" dirty="0">
            <a:latin typeface="+mj-lt"/>
          </a:endParaRPr>
        </a:p>
      </dgm:t>
    </dgm:pt>
    <dgm:pt modelId="{70F211FF-B376-42EA-AECE-16560058A542}" type="parTrans" cxnId="{6C5B8AF2-1F0D-4C50-B769-052DC349D243}">
      <dgm:prSet/>
      <dgm:spPr/>
      <dgm:t>
        <a:bodyPr/>
        <a:lstStyle/>
        <a:p>
          <a:endParaRPr lang="ru-RU" sz="2000">
            <a:solidFill>
              <a:schemeClr val="tx1"/>
            </a:solidFill>
          </a:endParaRPr>
        </a:p>
      </dgm:t>
    </dgm:pt>
    <dgm:pt modelId="{F242DC06-2DC2-45B9-9666-12EF13C39F0F}" type="sibTrans" cxnId="{6C5B8AF2-1F0D-4C50-B769-052DC349D243}">
      <dgm:prSet/>
      <dgm:spPr/>
      <dgm:t>
        <a:bodyPr/>
        <a:lstStyle/>
        <a:p>
          <a:endParaRPr lang="ru-RU" sz="2000">
            <a:solidFill>
              <a:schemeClr val="tx1"/>
            </a:solidFill>
          </a:endParaRPr>
        </a:p>
      </dgm:t>
    </dgm:pt>
    <dgm:pt modelId="{EBA0CFF6-5511-47E6-A7BB-2F5F39F5D2C9}">
      <dgm:prSet phldrT="[Текст]" custT="1"/>
      <dgm:spPr>
        <a:solidFill>
          <a:srgbClr val="99CCFF">
            <a:alpha val="50000"/>
          </a:srgbClr>
        </a:solidFill>
      </dgm:spPr>
      <dgm:t>
        <a:bodyPr/>
        <a:lstStyle/>
        <a:p>
          <a:r>
            <a:rPr lang="ru-RU" sz="2000" b="1" dirty="0" smtClean="0"/>
            <a:t>  </a:t>
          </a:r>
          <a:r>
            <a:rPr lang="en-US" sz="2000" b="1" dirty="0" smtClean="0"/>
            <a:t>Acquiring means of transportation for tourism related activities </a:t>
          </a:r>
          <a:endParaRPr lang="ru-RU" sz="2000" b="0" dirty="0">
            <a:latin typeface="+mj-lt"/>
            <a:cs typeface="Times New Roman" panose="02020603050405020304" pitchFamily="18" charset="0"/>
          </a:endParaRPr>
        </a:p>
      </dgm:t>
    </dgm:pt>
    <dgm:pt modelId="{678A43CF-35EA-4453-BB6D-FD30F59B5BDE}" type="parTrans" cxnId="{9C93D38F-A70B-454A-BAB4-FB64243A49AD}">
      <dgm:prSet/>
      <dgm:spPr/>
      <dgm:t>
        <a:bodyPr/>
        <a:lstStyle/>
        <a:p>
          <a:endParaRPr lang="ru-RU" sz="2000">
            <a:solidFill>
              <a:schemeClr val="tx1"/>
            </a:solidFill>
          </a:endParaRPr>
        </a:p>
      </dgm:t>
    </dgm:pt>
    <dgm:pt modelId="{18F73B47-1AC3-4A87-84A5-83A417A125A2}" type="sibTrans" cxnId="{9C93D38F-A70B-454A-BAB4-FB64243A49AD}">
      <dgm:prSet/>
      <dgm:spPr/>
      <dgm:t>
        <a:bodyPr/>
        <a:lstStyle/>
        <a:p>
          <a:endParaRPr lang="ru-RU" sz="2000">
            <a:solidFill>
              <a:schemeClr val="tx1"/>
            </a:solidFill>
          </a:endParaRPr>
        </a:p>
      </dgm:t>
    </dgm:pt>
    <dgm:pt modelId="{999C1D14-037A-4A0F-9949-533E3A304398}">
      <dgm:prSet phldrT="[Текст]" custT="1"/>
      <dgm:spPr>
        <a:solidFill>
          <a:srgbClr val="99CCFF">
            <a:alpha val="50000"/>
          </a:srgbClr>
        </a:solidFill>
      </dgm:spPr>
      <dgm:t>
        <a:bodyPr/>
        <a:lstStyle/>
        <a:p>
          <a:pPr>
            <a:lnSpc>
              <a:spcPct val="100000"/>
            </a:lnSpc>
          </a:pPr>
          <a:r>
            <a:rPr lang="en-US" sz="2000" b="1" dirty="0" smtClean="0"/>
            <a:t>Integrating IKT into tourism related activities</a:t>
          </a:r>
          <a:endParaRPr lang="ru-RU" sz="2000" b="0" dirty="0">
            <a:latin typeface="+mj-lt"/>
            <a:cs typeface="Times New Roman" panose="02020603050405020304" pitchFamily="18" charset="0"/>
          </a:endParaRPr>
        </a:p>
      </dgm:t>
    </dgm:pt>
    <dgm:pt modelId="{7A32EA40-A441-4A84-9A03-C8C48D7DF0B2}" type="parTrans" cxnId="{407E7ACC-CD3F-4E14-A8F1-8BB57BB12276}">
      <dgm:prSet/>
      <dgm:spPr/>
      <dgm:t>
        <a:bodyPr/>
        <a:lstStyle/>
        <a:p>
          <a:endParaRPr lang="ru-RU" sz="2000">
            <a:solidFill>
              <a:schemeClr val="tx1"/>
            </a:solidFill>
          </a:endParaRPr>
        </a:p>
      </dgm:t>
    </dgm:pt>
    <dgm:pt modelId="{CDF9FB01-470E-45BD-8298-55EC4220B9DB}" type="sibTrans" cxnId="{407E7ACC-CD3F-4E14-A8F1-8BB57BB12276}">
      <dgm:prSet/>
      <dgm:spPr/>
      <dgm:t>
        <a:bodyPr/>
        <a:lstStyle/>
        <a:p>
          <a:endParaRPr lang="ru-RU" sz="2000">
            <a:solidFill>
              <a:schemeClr val="tx1"/>
            </a:solidFill>
          </a:endParaRPr>
        </a:p>
      </dgm:t>
    </dgm:pt>
    <dgm:pt modelId="{C8149312-E7E0-49A7-8BDD-3E7FBC9B670C}">
      <dgm:prSet phldrT="[Текст]" custT="1"/>
      <dgm:spPr>
        <a:solidFill>
          <a:srgbClr val="99CCFF">
            <a:alpha val="50000"/>
          </a:srgbClr>
        </a:solidFill>
      </dgm:spPr>
      <dgm:t>
        <a:bodyPr/>
        <a:lstStyle/>
        <a:p>
          <a:r>
            <a:rPr lang="en-US" sz="2000" b="1" dirty="0" smtClean="0"/>
            <a:t>Construction and modernization of hotels and other similar means of accommodation, as well as other tourism related projects </a:t>
          </a:r>
          <a:endParaRPr lang="ru-RU" sz="2000" b="1" dirty="0"/>
        </a:p>
      </dgm:t>
    </dgm:pt>
    <dgm:pt modelId="{FC76104D-9A06-4B02-93E5-6EB695D63157}" type="parTrans" cxnId="{1A1AAC8F-D813-4128-8163-6B54B18E58F6}">
      <dgm:prSet/>
      <dgm:spPr/>
      <dgm:t>
        <a:bodyPr/>
        <a:lstStyle/>
        <a:p>
          <a:endParaRPr lang="ru-RU" sz="2000">
            <a:solidFill>
              <a:schemeClr val="tx1"/>
            </a:solidFill>
          </a:endParaRPr>
        </a:p>
      </dgm:t>
    </dgm:pt>
    <dgm:pt modelId="{C925FE10-E1EE-4C93-BDC3-BA66589925D8}" type="sibTrans" cxnId="{1A1AAC8F-D813-4128-8163-6B54B18E58F6}">
      <dgm:prSet/>
      <dgm:spPr/>
      <dgm:t>
        <a:bodyPr/>
        <a:lstStyle/>
        <a:p>
          <a:endParaRPr lang="ru-RU" sz="2000">
            <a:solidFill>
              <a:schemeClr val="tx1"/>
            </a:solidFill>
          </a:endParaRPr>
        </a:p>
      </dgm:t>
    </dgm:pt>
    <dgm:pt modelId="{AA9E2502-8C94-4C37-ADF1-3A6354B48769}">
      <dgm:prSet phldrT="[Текст]" custT="1"/>
      <dgm:spPr>
        <a:solidFill>
          <a:srgbClr val="99CCFF">
            <a:alpha val="50000"/>
          </a:srgbClr>
        </a:solidFill>
      </dgm:spPr>
      <dgm:t>
        <a:bodyPr/>
        <a:lstStyle/>
        <a:p>
          <a:r>
            <a:rPr lang="en-US" sz="2000" b="1" dirty="0" smtClean="0"/>
            <a:t>Managing the on-going tourism related activities</a:t>
          </a:r>
          <a:endParaRPr lang="ru-RU" sz="2000" b="0" dirty="0">
            <a:latin typeface="+mj-lt"/>
            <a:cs typeface="Times New Roman" panose="02020603050405020304" pitchFamily="18" charset="0"/>
          </a:endParaRPr>
        </a:p>
      </dgm:t>
    </dgm:pt>
    <dgm:pt modelId="{70490386-68C5-46CF-A7DD-CCAB445465E3}" type="parTrans" cxnId="{B45F6BE6-FFCE-4D0D-90E2-98FD34D2F423}">
      <dgm:prSet/>
      <dgm:spPr/>
      <dgm:t>
        <a:bodyPr/>
        <a:lstStyle/>
        <a:p>
          <a:endParaRPr lang="ru-RU" sz="2000">
            <a:solidFill>
              <a:schemeClr val="tx1"/>
            </a:solidFill>
          </a:endParaRPr>
        </a:p>
      </dgm:t>
    </dgm:pt>
    <dgm:pt modelId="{083F085B-FD26-4309-9E02-C0699BB68DA8}" type="sibTrans" cxnId="{B45F6BE6-FFCE-4D0D-90E2-98FD34D2F423}">
      <dgm:prSet/>
      <dgm:spPr/>
      <dgm:t>
        <a:bodyPr/>
        <a:lstStyle/>
        <a:p>
          <a:endParaRPr lang="ru-RU" sz="2000">
            <a:solidFill>
              <a:schemeClr val="tx1"/>
            </a:solidFill>
          </a:endParaRPr>
        </a:p>
      </dgm:t>
    </dgm:pt>
    <dgm:pt modelId="{F8B7AFA3-79BC-4468-AD5B-875137C66B03}" type="pres">
      <dgm:prSet presAssocID="{F7270479-A02E-48DB-ADD8-FE132CBA7860}" presName="Name0" presStyleCnt="0">
        <dgm:presLayoutVars>
          <dgm:chMax val="7"/>
          <dgm:chPref val="7"/>
          <dgm:dir/>
        </dgm:presLayoutVars>
      </dgm:prSet>
      <dgm:spPr/>
      <dgm:t>
        <a:bodyPr/>
        <a:lstStyle/>
        <a:p>
          <a:endParaRPr lang="ru-RU"/>
        </a:p>
      </dgm:t>
    </dgm:pt>
    <dgm:pt modelId="{5374BE37-AC32-43AD-A43D-844B1F8D97C7}" type="pres">
      <dgm:prSet presAssocID="{F7270479-A02E-48DB-ADD8-FE132CBA7860}" presName="Name1" presStyleCnt="0"/>
      <dgm:spPr/>
      <dgm:t>
        <a:bodyPr/>
        <a:lstStyle/>
        <a:p>
          <a:endParaRPr lang="ru-RU"/>
        </a:p>
      </dgm:t>
    </dgm:pt>
    <dgm:pt modelId="{EFE27B62-2EEB-488E-8613-32DD9F439924}" type="pres">
      <dgm:prSet presAssocID="{F7270479-A02E-48DB-ADD8-FE132CBA7860}" presName="cycle" presStyleCnt="0"/>
      <dgm:spPr/>
      <dgm:t>
        <a:bodyPr/>
        <a:lstStyle/>
        <a:p>
          <a:endParaRPr lang="ru-RU"/>
        </a:p>
      </dgm:t>
    </dgm:pt>
    <dgm:pt modelId="{E025E9E1-4B02-4BA7-A62F-958EEA19A714}" type="pres">
      <dgm:prSet presAssocID="{F7270479-A02E-48DB-ADD8-FE132CBA7860}" presName="srcNode" presStyleLbl="node1" presStyleIdx="0" presStyleCnt="5"/>
      <dgm:spPr/>
      <dgm:t>
        <a:bodyPr/>
        <a:lstStyle/>
        <a:p>
          <a:endParaRPr lang="ru-RU"/>
        </a:p>
      </dgm:t>
    </dgm:pt>
    <dgm:pt modelId="{C5496F7D-87A2-466E-A1A5-71C026AC286E}" type="pres">
      <dgm:prSet presAssocID="{F7270479-A02E-48DB-ADD8-FE132CBA7860}" presName="conn" presStyleLbl="parChTrans1D2" presStyleIdx="0" presStyleCnt="1"/>
      <dgm:spPr/>
      <dgm:t>
        <a:bodyPr/>
        <a:lstStyle/>
        <a:p>
          <a:endParaRPr lang="ru-RU"/>
        </a:p>
      </dgm:t>
    </dgm:pt>
    <dgm:pt modelId="{307A7999-9AAF-4B50-8A75-338949F0B4A0}" type="pres">
      <dgm:prSet presAssocID="{F7270479-A02E-48DB-ADD8-FE132CBA7860}" presName="extraNode" presStyleLbl="node1" presStyleIdx="0" presStyleCnt="5"/>
      <dgm:spPr/>
      <dgm:t>
        <a:bodyPr/>
        <a:lstStyle/>
        <a:p>
          <a:endParaRPr lang="ru-RU"/>
        </a:p>
      </dgm:t>
    </dgm:pt>
    <dgm:pt modelId="{C0A889C4-075B-40BA-BE7E-3C25AB56A2CF}" type="pres">
      <dgm:prSet presAssocID="{F7270479-A02E-48DB-ADD8-FE132CBA7860}" presName="dstNode" presStyleLbl="node1" presStyleIdx="0" presStyleCnt="5"/>
      <dgm:spPr/>
      <dgm:t>
        <a:bodyPr/>
        <a:lstStyle/>
        <a:p>
          <a:endParaRPr lang="ru-RU"/>
        </a:p>
      </dgm:t>
    </dgm:pt>
    <dgm:pt modelId="{AD2DA8C6-3128-4D8C-8182-CEC886B6181B}" type="pres">
      <dgm:prSet presAssocID="{FBD8A547-1D25-4188-92A7-0CAD9A7AB432}" presName="text_1" presStyleLbl="node1" presStyleIdx="0" presStyleCnt="5" custScaleX="100953" custLinFactNeighborX="-500" custLinFactNeighborY="-16679">
        <dgm:presLayoutVars>
          <dgm:bulletEnabled val="1"/>
        </dgm:presLayoutVars>
      </dgm:prSet>
      <dgm:spPr/>
      <dgm:t>
        <a:bodyPr/>
        <a:lstStyle/>
        <a:p>
          <a:endParaRPr lang="ru-RU"/>
        </a:p>
      </dgm:t>
    </dgm:pt>
    <dgm:pt modelId="{9E06B4C9-8502-4ABD-B5BD-08FCB93B3D6C}" type="pres">
      <dgm:prSet presAssocID="{FBD8A547-1D25-4188-92A7-0CAD9A7AB432}" presName="accent_1" presStyleCnt="0"/>
      <dgm:spPr/>
      <dgm:t>
        <a:bodyPr/>
        <a:lstStyle/>
        <a:p>
          <a:endParaRPr lang="ru-RU"/>
        </a:p>
      </dgm:t>
    </dgm:pt>
    <dgm:pt modelId="{67EA1FB0-5FEF-4D0A-98C4-DC40D2E10A4B}" type="pres">
      <dgm:prSet presAssocID="{FBD8A547-1D25-4188-92A7-0CAD9A7AB432}" presName="accentRepeatNode" presStyleLbl="solidFgAcc1" presStyleIdx="0" presStyleCnt="5" custLinFactNeighborX="-10733" custLinFactNeighborY="-7059"/>
      <dgm:spPr>
        <a:solidFill>
          <a:srgbClr val="3D5B8C"/>
        </a:solidFill>
      </dgm:spPr>
      <dgm:t>
        <a:bodyPr/>
        <a:lstStyle/>
        <a:p>
          <a:endParaRPr lang="ru-RU"/>
        </a:p>
      </dgm:t>
    </dgm:pt>
    <dgm:pt modelId="{A6398246-5E86-45D9-904F-6328E9691E08}" type="pres">
      <dgm:prSet presAssocID="{C8149312-E7E0-49A7-8BDD-3E7FBC9B670C}" presName="text_2" presStyleLbl="node1" presStyleIdx="1" presStyleCnt="5" custScaleX="100172" custScaleY="163080" custLinFactNeighborX="3" custLinFactNeighborY="-12443">
        <dgm:presLayoutVars>
          <dgm:bulletEnabled val="1"/>
        </dgm:presLayoutVars>
      </dgm:prSet>
      <dgm:spPr/>
      <dgm:t>
        <a:bodyPr/>
        <a:lstStyle/>
        <a:p>
          <a:endParaRPr lang="ru-RU"/>
        </a:p>
      </dgm:t>
    </dgm:pt>
    <dgm:pt modelId="{3DDB7D1C-0F7D-4328-B4B3-520CD55D720E}" type="pres">
      <dgm:prSet presAssocID="{C8149312-E7E0-49A7-8BDD-3E7FBC9B670C}" presName="accent_2" presStyleCnt="0"/>
      <dgm:spPr/>
      <dgm:t>
        <a:bodyPr/>
        <a:lstStyle/>
        <a:p>
          <a:endParaRPr lang="ru-RU"/>
        </a:p>
      </dgm:t>
    </dgm:pt>
    <dgm:pt modelId="{EDEE2E07-9EFE-493F-9385-4757EA8D060C}" type="pres">
      <dgm:prSet presAssocID="{C8149312-E7E0-49A7-8BDD-3E7FBC9B670C}" presName="accentRepeatNode" presStyleLbl="solidFgAcc1" presStyleIdx="1" presStyleCnt="5" custLinFactNeighborX="-11971" custLinFactNeighborY="-11404"/>
      <dgm:spPr>
        <a:solidFill>
          <a:srgbClr val="3D5B8C"/>
        </a:solidFill>
      </dgm:spPr>
      <dgm:t>
        <a:bodyPr/>
        <a:lstStyle/>
        <a:p>
          <a:endParaRPr lang="ru-RU"/>
        </a:p>
      </dgm:t>
    </dgm:pt>
    <dgm:pt modelId="{5F0DFE9B-E8CF-4D08-B47D-8004FDAB094C}" type="pres">
      <dgm:prSet presAssocID="{AA9E2502-8C94-4C37-ADF1-3A6354B48769}" presName="text_3" presStyleLbl="node1" presStyleIdx="2" presStyleCnt="5" custLinFactNeighborY="-7946">
        <dgm:presLayoutVars>
          <dgm:bulletEnabled val="1"/>
        </dgm:presLayoutVars>
      </dgm:prSet>
      <dgm:spPr/>
      <dgm:t>
        <a:bodyPr/>
        <a:lstStyle/>
        <a:p>
          <a:endParaRPr lang="ru-RU"/>
        </a:p>
      </dgm:t>
    </dgm:pt>
    <dgm:pt modelId="{EDE15ABD-85F3-484D-AB9E-3AB39A5A76FF}" type="pres">
      <dgm:prSet presAssocID="{AA9E2502-8C94-4C37-ADF1-3A6354B48769}" presName="accent_3" presStyleCnt="0"/>
      <dgm:spPr/>
      <dgm:t>
        <a:bodyPr/>
        <a:lstStyle/>
        <a:p>
          <a:endParaRPr lang="ru-RU"/>
        </a:p>
      </dgm:t>
    </dgm:pt>
    <dgm:pt modelId="{5DCDDDCD-DB65-46B6-932A-59B14C5E0AD8}" type="pres">
      <dgm:prSet presAssocID="{AA9E2502-8C94-4C37-ADF1-3A6354B48769}" presName="accentRepeatNode" presStyleLbl="solidFgAcc1" presStyleIdx="2" presStyleCnt="5" custLinFactNeighborX="950" custLinFactNeighborY="-8053"/>
      <dgm:spPr>
        <a:solidFill>
          <a:srgbClr val="3D5B8C"/>
        </a:solidFill>
      </dgm:spPr>
      <dgm:t>
        <a:bodyPr/>
        <a:lstStyle/>
        <a:p>
          <a:endParaRPr lang="ru-RU"/>
        </a:p>
      </dgm:t>
    </dgm:pt>
    <dgm:pt modelId="{D21F976F-ED03-456F-B5B5-6E488E7CC02A}" type="pres">
      <dgm:prSet presAssocID="{EBA0CFF6-5511-47E6-A7BB-2F5F39F5D2C9}" presName="text_4" presStyleLbl="node1" presStyleIdx="3" presStyleCnt="5" custScaleX="102539" custScaleY="108804" custLinFactNeighborX="-937" custLinFactNeighborY="-17380">
        <dgm:presLayoutVars>
          <dgm:bulletEnabled val="1"/>
        </dgm:presLayoutVars>
      </dgm:prSet>
      <dgm:spPr/>
      <dgm:t>
        <a:bodyPr/>
        <a:lstStyle/>
        <a:p>
          <a:endParaRPr lang="ru-RU"/>
        </a:p>
      </dgm:t>
    </dgm:pt>
    <dgm:pt modelId="{D5F8B7CB-E722-4C1F-BDF2-BBC26A570262}" type="pres">
      <dgm:prSet presAssocID="{EBA0CFF6-5511-47E6-A7BB-2F5F39F5D2C9}" presName="accent_4" presStyleCnt="0"/>
      <dgm:spPr/>
      <dgm:t>
        <a:bodyPr/>
        <a:lstStyle/>
        <a:p>
          <a:endParaRPr lang="ru-RU"/>
        </a:p>
      </dgm:t>
    </dgm:pt>
    <dgm:pt modelId="{841711FE-5AC4-4A3B-ABE8-1A68A721D54C}" type="pres">
      <dgm:prSet presAssocID="{EBA0CFF6-5511-47E6-A7BB-2F5F39F5D2C9}" presName="accentRepeatNode" presStyleLbl="solidFgAcc1" presStyleIdx="3" presStyleCnt="5" custLinFactNeighborX="-12068" custLinFactNeighborY="-10004"/>
      <dgm:spPr>
        <a:solidFill>
          <a:srgbClr val="3D5B8C"/>
        </a:solidFill>
      </dgm:spPr>
      <dgm:t>
        <a:bodyPr/>
        <a:lstStyle/>
        <a:p>
          <a:endParaRPr lang="ru-RU"/>
        </a:p>
      </dgm:t>
    </dgm:pt>
    <dgm:pt modelId="{35DD00AD-C402-4957-82B2-228D315B9BDE}" type="pres">
      <dgm:prSet presAssocID="{999C1D14-037A-4A0F-9949-533E3A304398}" presName="text_5" presStyleLbl="node1" presStyleIdx="4" presStyleCnt="5" custScaleX="97198" custScaleY="133549" custLinFactNeighborX="1380" custLinFactNeighborY="10838">
        <dgm:presLayoutVars>
          <dgm:bulletEnabled val="1"/>
        </dgm:presLayoutVars>
      </dgm:prSet>
      <dgm:spPr/>
      <dgm:t>
        <a:bodyPr/>
        <a:lstStyle/>
        <a:p>
          <a:endParaRPr lang="ru-RU"/>
        </a:p>
      </dgm:t>
    </dgm:pt>
    <dgm:pt modelId="{F65362D7-EBC4-4602-9F0B-A4D4A26070D0}" type="pres">
      <dgm:prSet presAssocID="{999C1D14-037A-4A0F-9949-533E3A304398}" presName="accent_5" presStyleCnt="0"/>
      <dgm:spPr/>
      <dgm:t>
        <a:bodyPr/>
        <a:lstStyle/>
        <a:p>
          <a:endParaRPr lang="ru-RU"/>
        </a:p>
      </dgm:t>
    </dgm:pt>
    <dgm:pt modelId="{18B1EB13-59C3-4DAB-8271-F499960AE630}" type="pres">
      <dgm:prSet presAssocID="{999C1D14-037A-4A0F-9949-533E3A304398}" presName="accentRepeatNode" presStyleLbl="solidFgAcc1" presStyleIdx="4" presStyleCnt="5" custLinFactNeighborX="5092" custLinFactNeighborY="9979"/>
      <dgm:spPr>
        <a:solidFill>
          <a:srgbClr val="3D5B8C"/>
        </a:solidFill>
      </dgm:spPr>
      <dgm:t>
        <a:bodyPr/>
        <a:lstStyle/>
        <a:p>
          <a:endParaRPr lang="ru-RU"/>
        </a:p>
      </dgm:t>
    </dgm:pt>
  </dgm:ptLst>
  <dgm:cxnLst>
    <dgm:cxn modelId="{9C93D38F-A70B-454A-BAB4-FB64243A49AD}" srcId="{F7270479-A02E-48DB-ADD8-FE132CBA7860}" destId="{EBA0CFF6-5511-47E6-A7BB-2F5F39F5D2C9}" srcOrd="3" destOrd="0" parTransId="{678A43CF-35EA-4453-BB6D-FD30F59B5BDE}" sibTransId="{18F73B47-1AC3-4A87-84A5-83A417A125A2}"/>
    <dgm:cxn modelId="{54E93B7C-A9B0-4A02-9A14-5E8DDD4F819F}" type="presOf" srcId="{999C1D14-037A-4A0F-9949-533E3A304398}" destId="{35DD00AD-C402-4957-82B2-228D315B9BDE}" srcOrd="0" destOrd="0" presId="urn:microsoft.com/office/officeart/2008/layout/VerticalCurvedList"/>
    <dgm:cxn modelId="{230F9C73-A385-4344-9E65-E2168447C164}" type="presOf" srcId="{C8149312-E7E0-49A7-8BDD-3E7FBC9B670C}" destId="{A6398246-5E86-45D9-904F-6328E9691E08}" srcOrd="0" destOrd="0" presId="urn:microsoft.com/office/officeart/2008/layout/VerticalCurvedList"/>
    <dgm:cxn modelId="{FD8937B8-D03D-4C5B-AD4C-015A1AE3ED2F}" type="presOf" srcId="{FBD8A547-1D25-4188-92A7-0CAD9A7AB432}" destId="{AD2DA8C6-3128-4D8C-8182-CEC886B6181B}" srcOrd="0" destOrd="0" presId="urn:microsoft.com/office/officeart/2008/layout/VerticalCurvedList"/>
    <dgm:cxn modelId="{65792096-373B-43EF-A164-2D6BA373162B}" type="presOf" srcId="{F242DC06-2DC2-45B9-9666-12EF13C39F0F}" destId="{C5496F7D-87A2-466E-A1A5-71C026AC286E}" srcOrd="0" destOrd="0" presId="urn:microsoft.com/office/officeart/2008/layout/VerticalCurvedList"/>
    <dgm:cxn modelId="{6C5B8AF2-1F0D-4C50-B769-052DC349D243}" srcId="{F7270479-A02E-48DB-ADD8-FE132CBA7860}" destId="{FBD8A547-1D25-4188-92A7-0CAD9A7AB432}" srcOrd="0" destOrd="0" parTransId="{70F211FF-B376-42EA-AECE-16560058A542}" sibTransId="{F242DC06-2DC2-45B9-9666-12EF13C39F0F}"/>
    <dgm:cxn modelId="{B56B04C2-05F2-450D-BDA4-8B4F2CBB606C}" type="presOf" srcId="{AA9E2502-8C94-4C37-ADF1-3A6354B48769}" destId="{5F0DFE9B-E8CF-4D08-B47D-8004FDAB094C}" srcOrd="0" destOrd="0" presId="urn:microsoft.com/office/officeart/2008/layout/VerticalCurvedList"/>
    <dgm:cxn modelId="{B45F6BE6-FFCE-4D0D-90E2-98FD34D2F423}" srcId="{F7270479-A02E-48DB-ADD8-FE132CBA7860}" destId="{AA9E2502-8C94-4C37-ADF1-3A6354B48769}" srcOrd="2" destOrd="0" parTransId="{70490386-68C5-46CF-A7DD-CCAB445465E3}" sibTransId="{083F085B-FD26-4309-9E02-C0699BB68DA8}"/>
    <dgm:cxn modelId="{82DE98BD-D2DC-4663-9BA6-7CB12349C008}" type="presOf" srcId="{EBA0CFF6-5511-47E6-A7BB-2F5F39F5D2C9}" destId="{D21F976F-ED03-456F-B5B5-6E488E7CC02A}" srcOrd="0" destOrd="0" presId="urn:microsoft.com/office/officeart/2008/layout/VerticalCurvedList"/>
    <dgm:cxn modelId="{9D35D480-531D-4558-9886-73E2163C7A73}" type="presOf" srcId="{F7270479-A02E-48DB-ADD8-FE132CBA7860}" destId="{F8B7AFA3-79BC-4468-AD5B-875137C66B03}" srcOrd="0" destOrd="0" presId="urn:microsoft.com/office/officeart/2008/layout/VerticalCurvedList"/>
    <dgm:cxn modelId="{407E7ACC-CD3F-4E14-A8F1-8BB57BB12276}" srcId="{F7270479-A02E-48DB-ADD8-FE132CBA7860}" destId="{999C1D14-037A-4A0F-9949-533E3A304398}" srcOrd="4" destOrd="0" parTransId="{7A32EA40-A441-4A84-9A03-C8C48D7DF0B2}" sibTransId="{CDF9FB01-470E-45BD-8298-55EC4220B9DB}"/>
    <dgm:cxn modelId="{1A1AAC8F-D813-4128-8163-6B54B18E58F6}" srcId="{F7270479-A02E-48DB-ADD8-FE132CBA7860}" destId="{C8149312-E7E0-49A7-8BDD-3E7FBC9B670C}" srcOrd="1" destOrd="0" parTransId="{FC76104D-9A06-4B02-93E5-6EB695D63157}" sibTransId="{C925FE10-E1EE-4C93-BDC3-BA66589925D8}"/>
    <dgm:cxn modelId="{B27621AC-6B1C-4C27-BB13-00691A8FA1F2}" type="presParOf" srcId="{F8B7AFA3-79BC-4468-AD5B-875137C66B03}" destId="{5374BE37-AC32-43AD-A43D-844B1F8D97C7}" srcOrd="0" destOrd="0" presId="urn:microsoft.com/office/officeart/2008/layout/VerticalCurvedList"/>
    <dgm:cxn modelId="{F9F041BE-4E9C-41A0-9B12-C307B4F05B18}" type="presParOf" srcId="{5374BE37-AC32-43AD-A43D-844B1F8D97C7}" destId="{EFE27B62-2EEB-488E-8613-32DD9F439924}" srcOrd="0" destOrd="0" presId="urn:microsoft.com/office/officeart/2008/layout/VerticalCurvedList"/>
    <dgm:cxn modelId="{BD5AF1B4-38FB-4D6E-8961-6A6B9DE3CE8F}" type="presParOf" srcId="{EFE27B62-2EEB-488E-8613-32DD9F439924}" destId="{E025E9E1-4B02-4BA7-A62F-958EEA19A714}" srcOrd="0" destOrd="0" presId="urn:microsoft.com/office/officeart/2008/layout/VerticalCurvedList"/>
    <dgm:cxn modelId="{740E1E3A-00E1-45C0-A06B-5FA0993ABC02}" type="presParOf" srcId="{EFE27B62-2EEB-488E-8613-32DD9F439924}" destId="{C5496F7D-87A2-466E-A1A5-71C026AC286E}" srcOrd="1" destOrd="0" presId="urn:microsoft.com/office/officeart/2008/layout/VerticalCurvedList"/>
    <dgm:cxn modelId="{15F15AFC-ED92-4CD6-BC02-1A9A315DC526}" type="presParOf" srcId="{EFE27B62-2EEB-488E-8613-32DD9F439924}" destId="{307A7999-9AAF-4B50-8A75-338949F0B4A0}" srcOrd="2" destOrd="0" presId="urn:microsoft.com/office/officeart/2008/layout/VerticalCurvedList"/>
    <dgm:cxn modelId="{79D52305-25B8-472D-AD05-D4CC46DB2932}" type="presParOf" srcId="{EFE27B62-2EEB-488E-8613-32DD9F439924}" destId="{C0A889C4-075B-40BA-BE7E-3C25AB56A2CF}" srcOrd="3" destOrd="0" presId="urn:microsoft.com/office/officeart/2008/layout/VerticalCurvedList"/>
    <dgm:cxn modelId="{77F19080-5A55-4754-A0E5-3458C4394F37}" type="presParOf" srcId="{5374BE37-AC32-43AD-A43D-844B1F8D97C7}" destId="{AD2DA8C6-3128-4D8C-8182-CEC886B6181B}" srcOrd="1" destOrd="0" presId="urn:microsoft.com/office/officeart/2008/layout/VerticalCurvedList"/>
    <dgm:cxn modelId="{17B0719A-2E4C-4F78-97B7-305B343824FF}" type="presParOf" srcId="{5374BE37-AC32-43AD-A43D-844B1F8D97C7}" destId="{9E06B4C9-8502-4ABD-B5BD-08FCB93B3D6C}" srcOrd="2" destOrd="0" presId="urn:microsoft.com/office/officeart/2008/layout/VerticalCurvedList"/>
    <dgm:cxn modelId="{5A7DB895-6D1D-4256-8C37-05E55761D350}" type="presParOf" srcId="{9E06B4C9-8502-4ABD-B5BD-08FCB93B3D6C}" destId="{67EA1FB0-5FEF-4D0A-98C4-DC40D2E10A4B}" srcOrd="0" destOrd="0" presId="urn:microsoft.com/office/officeart/2008/layout/VerticalCurvedList"/>
    <dgm:cxn modelId="{43A772CD-34D0-4BC9-B2D5-9B1F512ADF07}" type="presParOf" srcId="{5374BE37-AC32-43AD-A43D-844B1F8D97C7}" destId="{A6398246-5E86-45D9-904F-6328E9691E08}" srcOrd="3" destOrd="0" presId="urn:microsoft.com/office/officeart/2008/layout/VerticalCurvedList"/>
    <dgm:cxn modelId="{F0376463-206D-4261-A2FE-14A4040575A2}" type="presParOf" srcId="{5374BE37-AC32-43AD-A43D-844B1F8D97C7}" destId="{3DDB7D1C-0F7D-4328-B4B3-520CD55D720E}" srcOrd="4" destOrd="0" presId="urn:microsoft.com/office/officeart/2008/layout/VerticalCurvedList"/>
    <dgm:cxn modelId="{FEE617ED-BDD2-4941-B525-5CE9989AF950}" type="presParOf" srcId="{3DDB7D1C-0F7D-4328-B4B3-520CD55D720E}" destId="{EDEE2E07-9EFE-493F-9385-4757EA8D060C}" srcOrd="0" destOrd="0" presId="urn:microsoft.com/office/officeart/2008/layout/VerticalCurvedList"/>
    <dgm:cxn modelId="{7859274C-942A-42A7-BAB1-896E937F3D37}" type="presParOf" srcId="{5374BE37-AC32-43AD-A43D-844B1F8D97C7}" destId="{5F0DFE9B-E8CF-4D08-B47D-8004FDAB094C}" srcOrd="5" destOrd="0" presId="urn:microsoft.com/office/officeart/2008/layout/VerticalCurvedList"/>
    <dgm:cxn modelId="{7B29B5D2-328D-474D-8DE8-CDF32DB133AD}" type="presParOf" srcId="{5374BE37-AC32-43AD-A43D-844B1F8D97C7}" destId="{EDE15ABD-85F3-484D-AB9E-3AB39A5A76FF}" srcOrd="6" destOrd="0" presId="urn:microsoft.com/office/officeart/2008/layout/VerticalCurvedList"/>
    <dgm:cxn modelId="{7159BE69-9877-4B65-9DE0-B624D58E9E0D}" type="presParOf" srcId="{EDE15ABD-85F3-484D-AB9E-3AB39A5A76FF}" destId="{5DCDDDCD-DB65-46B6-932A-59B14C5E0AD8}" srcOrd="0" destOrd="0" presId="urn:microsoft.com/office/officeart/2008/layout/VerticalCurvedList"/>
    <dgm:cxn modelId="{EB0FC2DD-F559-455D-B99C-984F81A58743}" type="presParOf" srcId="{5374BE37-AC32-43AD-A43D-844B1F8D97C7}" destId="{D21F976F-ED03-456F-B5B5-6E488E7CC02A}" srcOrd="7" destOrd="0" presId="urn:microsoft.com/office/officeart/2008/layout/VerticalCurvedList"/>
    <dgm:cxn modelId="{00814288-8FD8-41B7-A771-4EB4CE8C56CB}" type="presParOf" srcId="{5374BE37-AC32-43AD-A43D-844B1F8D97C7}" destId="{D5F8B7CB-E722-4C1F-BDF2-BBC26A570262}" srcOrd="8" destOrd="0" presId="urn:microsoft.com/office/officeart/2008/layout/VerticalCurvedList"/>
    <dgm:cxn modelId="{F54A16F1-24B0-4D05-8CD8-862541EE238D}" type="presParOf" srcId="{D5F8B7CB-E722-4C1F-BDF2-BBC26A570262}" destId="{841711FE-5AC4-4A3B-ABE8-1A68A721D54C}" srcOrd="0" destOrd="0" presId="urn:microsoft.com/office/officeart/2008/layout/VerticalCurvedList"/>
    <dgm:cxn modelId="{5247C095-62E1-4B52-A87F-05D80EFBF6B4}" type="presParOf" srcId="{5374BE37-AC32-43AD-A43D-844B1F8D97C7}" destId="{35DD00AD-C402-4957-82B2-228D315B9BDE}" srcOrd="9" destOrd="0" presId="urn:microsoft.com/office/officeart/2008/layout/VerticalCurvedList"/>
    <dgm:cxn modelId="{6394642B-55A9-4036-BC2E-842ECC4F2ECA}" type="presParOf" srcId="{5374BE37-AC32-43AD-A43D-844B1F8D97C7}" destId="{F65362D7-EBC4-4602-9F0B-A4D4A26070D0}" srcOrd="10" destOrd="0" presId="urn:microsoft.com/office/officeart/2008/layout/VerticalCurvedList"/>
    <dgm:cxn modelId="{ABF8FBDE-EE29-410A-BC29-7C1EA2BE7E5B}" type="presParOf" srcId="{F65362D7-EBC4-4602-9F0B-A4D4A26070D0}" destId="{18B1EB13-59C3-4DAB-8271-F499960AE63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70479-A02E-48DB-ADD8-FE132CBA786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ru-RU"/>
        </a:p>
      </dgm:t>
    </dgm:pt>
    <dgm:pt modelId="{FBD8A547-1D25-4188-92A7-0CAD9A7AB432}">
      <dgm:prSet phldrT="[Текст]" custT="1"/>
      <dgm:spPr>
        <a:solidFill>
          <a:srgbClr val="99CCFF">
            <a:alpha val="50000"/>
          </a:srgbClr>
        </a:solidFill>
      </dgm:spPr>
      <dgm:t>
        <a:bodyPr/>
        <a:lstStyle/>
        <a:p>
          <a:r>
            <a:rPr lang="en-US" sz="2000" b="1" dirty="0" smtClean="0">
              <a:latin typeface="+mj-lt"/>
            </a:rPr>
            <a:t>Stimulation of direct private foreign investments </a:t>
          </a:r>
          <a:endParaRPr lang="ru-RU" sz="2000" b="1" dirty="0">
            <a:latin typeface="+mj-lt"/>
          </a:endParaRPr>
        </a:p>
      </dgm:t>
    </dgm:pt>
    <dgm:pt modelId="{70F211FF-B376-42EA-AECE-16560058A542}" type="parTrans" cxnId="{6C5B8AF2-1F0D-4C50-B769-052DC349D243}">
      <dgm:prSet/>
      <dgm:spPr/>
      <dgm:t>
        <a:bodyPr/>
        <a:lstStyle/>
        <a:p>
          <a:endParaRPr lang="ru-RU" sz="2000">
            <a:solidFill>
              <a:schemeClr val="tx1"/>
            </a:solidFill>
          </a:endParaRPr>
        </a:p>
      </dgm:t>
    </dgm:pt>
    <dgm:pt modelId="{F242DC06-2DC2-45B9-9666-12EF13C39F0F}" type="sibTrans" cxnId="{6C5B8AF2-1F0D-4C50-B769-052DC349D243}">
      <dgm:prSet/>
      <dgm:spPr/>
      <dgm:t>
        <a:bodyPr/>
        <a:lstStyle/>
        <a:p>
          <a:endParaRPr lang="ru-RU" sz="2000">
            <a:solidFill>
              <a:schemeClr val="tx1"/>
            </a:solidFill>
          </a:endParaRPr>
        </a:p>
      </dgm:t>
    </dgm:pt>
    <dgm:pt modelId="{EBA0CFF6-5511-47E6-A7BB-2F5F39F5D2C9}">
      <dgm:prSet phldrT="[Текст]" custT="1"/>
      <dgm:spPr>
        <a:solidFill>
          <a:srgbClr val="99CCFF">
            <a:alpha val="50000"/>
          </a:srgbClr>
        </a:solidFill>
      </dgm:spPr>
      <dgm:t>
        <a:bodyPr/>
        <a:lstStyle/>
        <a:p>
          <a:r>
            <a:rPr lang="ru-RU" sz="2000" b="1" dirty="0" smtClean="0"/>
            <a:t>  </a:t>
          </a:r>
          <a:r>
            <a:rPr lang="en-US" sz="2000" b="1" dirty="0" smtClean="0"/>
            <a:t>Acquiring means of transportation for tourism related activities </a:t>
          </a:r>
          <a:endParaRPr lang="ru-RU" sz="2000" b="0" dirty="0">
            <a:latin typeface="+mj-lt"/>
            <a:cs typeface="Times New Roman" panose="02020603050405020304" pitchFamily="18" charset="0"/>
          </a:endParaRPr>
        </a:p>
      </dgm:t>
    </dgm:pt>
    <dgm:pt modelId="{678A43CF-35EA-4453-BB6D-FD30F59B5BDE}" type="parTrans" cxnId="{9C93D38F-A70B-454A-BAB4-FB64243A49AD}">
      <dgm:prSet/>
      <dgm:spPr/>
      <dgm:t>
        <a:bodyPr/>
        <a:lstStyle/>
        <a:p>
          <a:endParaRPr lang="ru-RU" sz="2000">
            <a:solidFill>
              <a:schemeClr val="tx1"/>
            </a:solidFill>
          </a:endParaRPr>
        </a:p>
      </dgm:t>
    </dgm:pt>
    <dgm:pt modelId="{18F73B47-1AC3-4A87-84A5-83A417A125A2}" type="sibTrans" cxnId="{9C93D38F-A70B-454A-BAB4-FB64243A49AD}">
      <dgm:prSet/>
      <dgm:spPr/>
      <dgm:t>
        <a:bodyPr/>
        <a:lstStyle/>
        <a:p>
          <a:endParaRPr lang="ru-RU" sz="2000">
            <a:solidFill>
              <a:schemeClr val="tx1"/>
            </a:solidFill>
          </a:endParaRPr>
        </a:p>
      </dgm:t>
    </dgm:pt>
    <dgm:pt modelId="{999C1D14-037A-4A0F-9949-533E3A304398}">
      <dgm:prSet phldrT="[Текст]" custT="1"/>
      <dgm:spPr>
        <a:solidFill>
          <a:srgbClr val="99CCFF">
            <a:alpha val="50000"/>
          </a:srgbClr>
        </a:solidFill>
      </dgm:spPr>
      <dgm:t>
        <a:bodyPr/>
        <a:lstStyle/>
        <a:p>
          <a:pPr>
            <a:lnSpc>
              <a:spcPct val="100000"/>
            </a:lnSpc>
          </a:pPr>
          <a:r>
            <a:rPr lang="en-US" sz="2000" b="1" dirty="0" smtClean="0"/>
            <a:t>Integrating IKT into tourism related activities</a:t>
          </a:r>
          <a:endParaRPr lang="ru-RU" sz="2000" b="0" dirty="0">
            <a:latin typeface="+mj-lt"/>
            <a:cs typeface="Times New Roman" panose="02020603050405020304" pitchFamily="18" charset="0"/>
          </a:endParaRPr>
        </a:p>
      </dgm:t>
    </dgm:pt>
    <dgm:pt modelId="{7A32EA40-A441-4A84-9A03-C8C48D7DF0B2}" type="parTrans" cxnId="{407E7ACC-CD3F-4E14-A8F1-8BB57BB12276}">
      <dgm:prSet/>
      <dgm:spPr/>
      <dgm:t>
        <a:bodyPr/>
        <a:lstStyle/>
        <a:p>
          <a:endParaRPr lang="ru-RU" sz="2000">
            <a:solidFill>
              <a:schemeClr val="tx1"/>
            </a:solidFill>
          </a:endParaRPr>
        </a:p>
      </dgm:t>
    </dgm:pt>
    <dgm:pt modelId="{CDF9FB01-470E-45BD-8298-55EC4220B9DB}" type="sibTrans" cxnId="{407E7ACC-CD3F-4E14-A8F1-8BB57BB12276}">
      <dgm:prSet/>
      <dgm:spPr/>
      <dgm:t>
        <a:bodyPr/>
        <a:lstStyle/>
        <a:p>
          <a:endParaRPr lang="ru-RU" sz="2000">
            <a:solidFill>
              <a:schemeClr val="tx1"/>
            </a:solidFill>
          </a:endParaRPr>
        </a:p>
      </dgm:t>
    </dgm:pt>
    <dgm:pt modelId="{C8149312-E7E0-49A7-8BDD-3E7FBC9B670C}">
      <dgm:prSet phldrT="[Текст]" custT="1"/>
      <dgm:spPr>
        <a:solidFill>
          <a:srgbClr val="99CCFF">
            <a:alpha val="50000"/>
          </a:srgbClr>
        </a:solidFill>
      </dgm:spPr>
      <dgm:t>
        <a:bodyPr/>
        <a:lstStyle/>
        <a:p>
          <a:r>
            <a:rPr lang="en-US" sz="2000" b="1" dirty="0" smtClean="0"/>
            <a:t>Construction and modernization of hotels and other similar types of accommodation, as well as other tourism related projects </a:t>
          </a:r>
          <a:endParaRPr lang="ru-RU" sz="2000" b="1" dirty="0"/>
        </a:p>
      </dgm:t>
    </dgm:pt>
    <dgm:pt modelId="{FC76104D-9A06-4B02-93E5-6EB695D63157}" type="parTrans" cxnId="{1A1AAC8F-D813-4128-8163-6B54B18E58F6}">
      <dgm:prSet/>
      <dgm:spPr/>
      <dgm:t>
        <a:bodyPr/>
        <a:lstStyle/>
        <a:p>
          <a:endParaRPr lang="ru-RU" sz="2000">
            <a:solidFill>
              <a:schemeClr val="tx1"/>
            </a:solidFill>
          </a:endParaRPr>
        </a:p>
      </dgm:t>
    </dgm:pt>
    <dgm:pt modelId="{C925FE10-E1EE-4C93-BDC3-BA66589925D8}" type="sibTrans" cxnId="{1A1AAC8F-D813-4128-8163-6B54B18E58F6}">
      <dgm:prSet/>
      <dgm:spPr/>
      <dgm:t>
        <a:bodyPr/>
        <a:lstStyle/>
        <a:p>
          <a:endParaRPr lang="ru-RU" sz="2000">
            <a:solidFill>
              <a:schemeClr val="tx1"/>
            </a:solidFill>
          </a:endParaRPr>
        </a:p>
      </dgm:t>
    </dgm:pt>
    <dgm:pt modelId="{AA9E2502-8C94-4C37-ADF1-3A6354B48769}">
      <dgm:prSet phldrT="[Текст]" custT="1"/>
      <dgm:spPr>
        <a:solidFill>
          <a:srgbClr val="99CCFF">
            <a:alpha val="50000"/>
          </a:srgbClr>
        </a:solidFill>
      </dgm:spPr>
      <dgm:t>
        <a:bodyPr/>
        <a:lstStyle/>
        <a:p>
          <a:r>
            <a:rPr lang="en-US" sz="2000" b="1" dirty="0" smtClean="0"/>
            <a:t>Managing the on-going tourism related activities</a:t>
          </a:r>
          <a:endParaRPr lang="ru-RU" sz="2000" b="0" dirty="0">
            <a:latin typeface="+mj-lt"/>
            <a:cs typeface="Times New Roman" panose="02020603050405020304" pitchFamily="18" charset="0"/>
          </a:endParaRPr>
        </a:p>
      </dgm:t>
    </dgm:pt>
    <dgm:pt modelId="{70490386-68C5-46CF-A7DD-CCAB445465E3}" type="parTrans" cxnId="{B45F6BE6-FFCE-4D0D-90E2-98FD34D2F423}">
      <dgm:prSet/>
      <dgm:spPr/>
      <dgm:t>
        <a:bodyPr/>
        <a:lstStyle/>
        <a:p>
          <a:endParaRPr lang="ru-RU" sz="2000">
            <a:solidFill>
              <a:schemeClr val="tx1"/>
            </a:solidFill>
          </a:endParaRPr>
        </a:p>
      </dgm:t>
    </dgm:pt>
    <dgm:pt modelId="{083F085B-FD26-4309-9E02-C0699BB68DA8}" type="sibTrans" cxnId="{B45F6BE6-FFCE-4D0D-90E2-98FD34D2F423}">
      <dgm:prSet/>
      <dgm:spPr/>
      <dgm:t>
        <a:bodyPr/>
        <a:lstStyle/>
        <a:p>
          <a:endParaRPr lang="ru-RU" sz="2000">
            <a:solidFill>
              <a:schemeClr val="tx1"/>
            </a:solidFill>
          </a:endParaRPr>
        </a:p>
      </dgm:t>
    </dgm:pt>
    <dgm:pt modelId="{F8B7AFA3-79BC-4468-AD5B-875137C66B03}" type="pres">
      <dgm:prSet presAssocID="{F7270479-A02E-48DB-ADD8-FE132CBA7860}" presName="Name0" presStyleCnt="0">
        <dgm:presLayoutVars>
          <dgm:chMax val="7"/>
          <dgm:chPref val="7"/>
          <dgm:dir/>
        </dgm:presLayoutVars>
      </dgm:prSet>
      <dgm:spPr/>
      <dgm:t>
        <a:bodyPr/>
        <a:lstStyle/>
        <a:p>
          <a:endParaRPr lang="ru-RU"/>
        </a:p>
      </dgm:t>
    </dgm:pt>
    <dgm:pt modelId="{5374BE37-AC32-43AD-A43D-844B1F8D97C7}" type="pres">
      <dgm:prSet presAssocID="{F7270479-A02E-48DB-ADD8-FE132CBA7860}" presName="Name1" presStyleCnt="0"/>
      <dgm:spPr/>
      <dgm:t>
        <a:bodyPr/>
        <a:lstStyle/>
        <a:p>
          <a:endParaRPr lang="ru-RU"/>
        </a:p>
      </dgm:t>
    </dgm:pt>
    <dgm:pt modelId="{EFE27B62-2EEB-488E-8613-32DD9F439924}" type="pres">
      <dgm:prSet presAssocID="{F7270479-A02E-48DB-ADD8-FE132CBA7860}" presName="cycle" presStyleCnt="0"/>
      <dgm:spPr/>
      <dgm:t>
        <a:bodyPr/>
        <a:lstStyle/>
        <a:p>
          <a:endParaRPr lang="ru-RU"/>
        </a:p>
      </dgm:t>
    </dgm:pt>
    <dgm:pt modelId="{E025E9E1-4B02-4BA7-A62F-958EEA19A714}" type="pres">
      <dgm:prSet presAssocID="{F7270479-A02E-48DB-ADD8-FE132CBA7860}" presName="srcNode" presStyleLbl="node1" presStyleIdx="0" presStyleCnt="5"/>
      <dgm:spPr/>
      <dgm:t>
        <a:bodyPr/>
        <a:lstStyle/>
        <a:p>
          <a:endParaRPr lang="ru-RU"/>
        </a:p>
      </dgm:t>
    </dgm:pt>
    <dgm:pt modelId="{C5496F7D-87A2-466E-A1A5-71C026AC286E}" type="pres">
      <dgm:prSet presAssocID="{F7270479-A02E-48DB-ADD8-FE132CBA7860}" presName="conn" presStyleLbl="parChTrans1D2" presStyleIdx="0" presStyleCnt="1"/>
      <dgm:spPr/>
      <dgm:t>
        <a:bodyPr/>
        <a:lstStyle/>
        <a:p>
          <a:endParaRPr lang="ru-RU"/>
        </a:p>
      </dgm:t>
    </dgm:pt>
    <dgm:pt modelId="{307A7999-9AAF-4B50-8A75-338949F0B4A0}" type="pres">
      <dgm:prSet presAssocID="{F7270479-A02E-48DB-ADD8-FE132CBA7860}" presName="extraNode" presStyleLbl="node1" presStyleIdx="0" presStyleCnt="5"/>
      <dgm:spPr/>
      <dgm:t>
        <a:bodyPr/>
        <a:lstStyle/>
        <a:p>
          <a:endParaRPr lang="ru-RU"/>
        </a:p>
      </dgm:t>
    </dgm:pt>
    <dgm:pt modelId="{C0A889C4-075B-40BA-BE7E-3C25AB56A2CF}" type="pres">
      <dgm:prSet presAssocID="{F7270479-A02E-48DB-ADD8-FE132CBA7860}" presName="dstNode" presStyleLbl="node1" presStyleIdx="0" presStyleCnt="5"/>
      <dgm:spPr/>
      <dgm:t>
        <a:bodyPr/>
        <a:lstStyle/>
        <a:p>
          <a:endParaRPr lang="ru-RU"/>
        </a:p>
      </dgm:t>
    </dgm:pt>
    <dgm:pt modelId="{AD2DA8C6-3128-4D8C-8182-CEC886B6181B}" type="pres">
      <dgm:prSet presAssocID="{FBD8A547-1D25-4188-92A7-0CAD9A7AB432}" presName="text_1" presStyleLbl="node1" presStyleIdx="0" presStyleCnt="5" custScaleX="100953" custLinFactNeighborX="-500" custLinFactNeighborY="-16679">
        <dgm:presLayoutVars>
          <dgm:bulletEnabled val="1"/>
        </dgm:presLayoutVars>
      </dgm:prSet>
      <dgm:spPr/>
      <dgm:t>
        <a:bodyPr/>
        <a:lstStyle/>
        <a:p>
          <a:endParaRPr lang="ru-RU"/>
        </a:p>
      </dgm:t>
    </dgm:pt>
    <dgm:pt modelId="{9E06B4C9-8502-4ABD-B5BD-08FCB93B3D6C}" type="pres">
      <dgm:prSet presAssocID="{FBD8A547-1D25-4188-92A7-0CAD9A7AB432}" presName="accent_1" presStyleCnt="0"/>
      <dgm:spPr/>
      <dgm:t>
        <a:bodyPr/>
        <a:lstStyle/>
        <a:p>
          <a:endParaRPr lang="ru-RU"/>
        </a:p>
      </dgm:t>
    </dgm:pt>
    <dgm:pt modelId="{67EA1FB0-5FEF-4D0A-98C4-DC40D2E10A4B}" type="pres">
      <dgm:prSet presAssocID="{FBD8A547-1D25-4188-92A7-0CAD9A7AB432}" presName="accentRepeatNode" presStyleLbl="solidFgAcc1" presStyleIdx="0" presStyleCnt="5" custLinFactNeighborX="-10733" custLinFactNeighborY="-7059"/>
      <dgm:spPr>
        <a:solidFill>
          <a:srgbClr val="3D5B8C"/>
        </a:solidFill>
      </dgm:spPr>
      <dgm:t>
        <a:bodyPr/>
        <a:lstStyle/>
        <a:p>
          <a:endParaRPr lang="ru-RU"/>
        </a:p>
      </dgm:t>
    </dgm:pt>
    <dgm:pt modelId="{A6398246-5E86-45D9-904F-6328E9691E08}" type="pres">
      <dgm:prSet presAssocID="{C8149312-E7E0-49A7-8BDD-3E7FBC9B670C}" presName="text_2" presStyleLbl="node1" presStyleIdx="1" presStyleCnt="5" custScaleX="99401" custScaleY="106680" custLinFactNeighborX="387" custLinFactNeighborY="-15239">
        <dgm:presLayoutVars>
          <dgm:bulletEnabled val="1"/>
        </dgm:presLayoutVars>
      </dgm:prSet>
      <dgm:spPr/>
      <dgm:t>
        <a:bodyPr/>
        <a:lstStyle/>
        <a:p>
          <a:endParaRPr lang="ru-RU"/>
        </a:p>
      </dgm:t>
    </dgm:pt>
    <dgm:pt modelId="{3DDB7D1C-0F7D-4328-B4B3-520CD55D720E}" type="pres">
      <dgm:prSet presAssocID="{C8149312-E7E0-49A7-8BDD-3E7FBC9B670C}" presName="accent_2" presStyleCnt="0"/>
      <dgm:spPr/>
      <dgm:t>
        <a:bodyPr/>
        <a:lstStyle/>
        <a:p>
          <a:endParaRPr lang="ru-RU"/>
        </a:p>
      </dgm:t>
    </dgm:pt>
    <dgm:pt modelId="{EDEE2E07-9EFE-493F-9385-4757EA8D060C}" type="pres">
      <dgm:prSet presAssocID="{C8149312-E7E0-49A7-8BDD-3E7FBC9B670C}" presName="accentRepeatNode" presStyleLbl="solidFgAcc1" presStyleIdx="1" presStyleCnt="5" custLinFactNeighborX="-11971" custLinFactNeighborY="-11404"/>
      <dgm:spPr>
        <a:solidFill>
          <a:srgbClr val="3D5B8C"/>
        </a:solidFill>
      </dgm:spPr>
      <dgm:t>
        <a:bodyPr/>
        <a:lstStyle/>
        <a:p>
          <a:endParaRPr lang="ru-RU"/>
        </a:p>
      </dgm:t>
    </dgm:pt>
    <dgm:pt modelId="{5F0DFE9B-E8CF-4D08-B47D-8004FDAB094C}" type="pres">
      <dgm:prSet presAssocID="{AA9E2502-8C94-4C37-ADF1-3A6354B48769}" presName="text_3" presStyleLbl="node1" presStyleIdx="2" presStyleCnt="5" custLinFactNeighborY="-7946">
        <dgm:presLayoutVars>
          <dgm:bulletEnabled val="1"/>
        </dgm:presLayoutVars>
      </dgm:prSet>
      <dgm:spPr/>
      <dgm:t>
        <a:bodyPr/>
        <a:lstStyle/>
        <a:p>
          <a:endParaRPr lang="ru-RU"/>
        </a:p>
      </dgm:t>
    </dgm:pt>
    <dgm:pt modelId="{EDE15ABD-85F3-484D-AB9E-3AB39A5A76FF}" type="pres">
      <dgm:prSet presAssocID="{AA9E2502-8C94-4C37-ADF1-3A6354B48769}" presName="accent_3" presStyleCnt="0"/>
      <dgm:spPr/>
      <dgm:t>
        <a:bodyPr/>
        <a:lstStyle/>
        <a:p>
          <a:endParaRPr lang="ru-RU"/>
        </a:p>
      </dgm:t>
    </dgm:pt>
    <dgm:pt modelId="{5DCDDDCD-DB65-46B6-932A-59B14C5E0AD8}" type="pres">
      <dgm:prSet presAssocID="{AA9E2502-8C94-4C37-ADF1-3A6354B48769}" presName="accentRepeatNode" presStyleLbl="solidFgAcc1" presStyleIdx="2" presStyleCnt="5" custLinFactNeighborX="950" custLinFactNeighborY="-8053"/>
      <dgm:spPr>
        <a:solidFill>
          <a:srgbClr val="3D5B8C"/>
        </a:solidFill>
      </dgm:spPr>
      <dgm:t>
        <a:bodyPr/>
        <a:lstStyle/>
        <a:p>
          <a:endParaRPr lang="ru-RU"/>
        </a:p>
      </dgm:t>
    </dgm:pt>
    <dgm:pt modelId="{D21F976F-ED03-456F-B5B5-6E488E7CC02A}" type="pres">
      <dgm:prSet presAssocID="{EBA0CFF6-5511-47E6-A7BB-2F5F39F5D2C9}" presName="text_4" presStyleLbl="node1" presStyleIdx="3" presStyleCnt="5" custScaleX="101767" custScaleY="103969" custLinFactNeighborX="-796" custLinFactNeighborY="-2000">
        <dgm:presLayoutVars>
          <dgm:bulletEnabled val="1"/>
        </dgm:presLayoutVars>
      </dgm:prSet>
      <dgm:spPr/>
      <dgm:t>
        <a:bodyPr/>
        <a:lstStyle/>
        <a:p>
          <a:endParaRPr lang="ru-RU"/>
        </a:p>
      </dgm:t>
    </dgm:pt>
    <dgm:pt modelId="{D5F8B7CB-E722-4C1F-BDF2-BBC26A570262}" type="pres">
      <dgm:prSet presAssocID="{EBA0CFF6-5511-47E6-A7BB-2F5F39F5D2C9}" presName="accent_4" presStyleCnt="0"/>
      <dgm:spPr/>
      <dgm:t>
        <a:bodyPr/>
        <a:lstStyle/>
        <a:p>
          <a:endParaRPr lang="ru-RU"/>
        </a:p>
      </dgm:t>
    </dgm:pt>
    <dgm:pt modelId="{841711FE-5AC4-4A3B-ABE8-1A68A721D54C}" type="pres">
      <dgm:prSet presAssocID="{EBA0CFF6-5511-47E6-A7BB-2F5F39F5D2C9}" presName="accentRepeatNode" presStyleLbl="solidFgAcc1" presStyleIdx="3" presStyleCnt="5" custLinFactNeighborX="-12068" custLinFactNeighborY="-10004"/>
      <dgm:spPr>
        <a:solidFill>
          <a:srgbClr val="3D5B8C"/>
        </a:solidFill>
      </dgm:spPr>
      <dgm:t>
        <a:bodyPr/>
        <a:lstStyle/>
        <a:p>
          <a:endParaRPr lang="ru-RU"/>
        </a:p>
      </dgm:t>
    </dgm:pt>
    <dgm:pt modelId="{35DD00AD-C402-4957-82B2-228D315B9BDE}" type="pres">
      <dgm:prSet presAssocID="{999C1D14-037A-4A0F-9949-533E3A304398}" presName="text_5" presStyleLbl="node1" presStyleIdx="4" presStyleCnt="5" custScaleX="97536" custScaleY="95778" custLinFactNeighborX="1854" custLinFactNeighborY="9440">
        <dgm:presLayoutVars>
          <dgm:bulletEnabled val="1"/>
        </dgm:presLayoutVars>
      </dgm:prSet>
      <dgm:spPr/>
      <dgm:t>
        <a:bodyPr/>
        <a:lstStyle/>
        <a:p>
          <a:endParaRPr lang="ru-RU"/>
        </a:p>
      </dgm:t>
    </dgm:pt>
    <dgm:pt modelId="{F65362D7-EBC4-4602-9F0B-A4D4A26070D0}" type="pres">
      <dgm:prSet presAssocID="{999C1D14-037A-4A0F-9949-533E3A304398}" presName="accent_5" presStyleCnt="0"/>
      <dgm:spPr/>
      <dgm:t>
        <a:bodyPr/>
        <a:lstStyle/>
        <a:p>
          <a:endParaRPr lang="ru-RU"/>
        </a:p>
      </dgm:t>
    </dgm:pt>
    <dgm:pt modelId="{18B1EB13-59C3-4DAB-8271-F499960AE630}" type="pres">
      <dgm:prSet presAssocID="{999C1D14-037A-4A0F-9949-533E3A304398}" presName="accentRepeatNode" presStyleLbl="solidFgAcc1" presStyleIdx="4" presStyleCnt="5" custLinFactNeighborX="5092" custLinFactNeighborY="9979"/>
      <dgm:spPr>
        <a:solidFill>
          <a:srgbClr val="3D5B8C"/>
        </a:solidFill>
      </dgm:spPr>
      <dgm:t>
        <a:bodyPr/>
        <a:lstStyle/>
        <a:p>
          <a:endParaRPr lang="ru-RU"/>
        </a:p>
      </dgm:t>
    </dgm:pt>
  </dgm:ptLst>
  <dgm:cxnLst>
    <dgm:cxn modelId="{9C93D38F-A70B-454A-BAB4-FB64243A49AD}" srcId="{F7270479-A02E-48DB-ADD8-FE132CBA7860}" destId="{EBA0CFF6-5511-47E6-A7BB-2F5F39F5D2C9}" srcOrd="3" destOrd="0" parTransId="{678A43CF-35EA-4453-BB6D-FD30F59B5BDE}" sibTransId="{18F73B47-1AC3-4A87-84A5-83A417A125A2}"/>
    <dgm:cxn modelId="{0F221E68-8FE0-4896-B17F-DFCAB1322B80}" type="presOf" srcId="{F7270479-A02E-48DB-ADD8-FE132CBA7860}" destId="{F8B7AFA3-79BC-4468-AD5B-875137C66B03}" srcOrd="0" destOrd="0" presId="urn:microsoft.com/office/officeart/2008/layout/VerticalCurvedList"/>
    <dgm:cxn modelId="{95FBFEF1-AA57-45CF-B089-D07A01808062}" type="presOf" srcId="{999C1D14-037A-4A0F-9949-533E3A304398}" destId="{35DD00AD-C402-4957-82B2-228D315B9BDE}" srcOrd="0" destOrd="0" presId="urn:microsoft.com/office/officeart/2008/layout/VerticalCurvedList"/>
    <dgm:cxn modelId="{6C5B8AF2-1F0D-4C50-B769-052DC349D243}" srcId="{F7270479-A02E-48DB-ADD8-FE132CBA7860}" destId="{FBD8A547-1D25-4188-92A7-0CAD9A7AB432}" srcOrd="0" destOrd="0" parTransId="{70F211FF-B376-42EA-AECE-16560058A542}" sibTransId="{F242DC06-2DC2-45B9-9666-12EF13C39F0F}"/>
    <dgm:cxn modelId="{8FBBA1E8-BA20-4E3E-BA4B-8B6F4CA824FE}" type="presOf" srcId="{F242DC06-2DC2-45B9-9666-12EF13C39F0F}" destId="{C5496F7D-87A2-466E-A1A5-71C026AC286E}" srcOrd="0" destOrd="0" presId="urn:microsoft.com/office/officeart/2008/layout/VerticalCurvedList"/>
    <dgm:cxn modelId="{B45F6BE6-FFCE-4D0D-90E2-98FD34D2F423}" srcId="{F7270479-A02E-48DB-ADD8-FE132CBA7860}" destId="{AA9E2502-8C94-4C37-ADF1-3A6354B48769}" srcOrd="2" destOrd="0" parTransId="{70490386-68C5-46CF-A7DD-CCAB445465E3}" sibTransId="{083F085B-FD26-4309-9E02-C0699BB68DA8}"/>
    <dgm:cxn modelId="{EF4A09CD-572B-41C2-88AA-62A7481C7BF9}" type="presOf" srcId="{AA9E2502-8C94-4C37-ADF1-3A6354B48769}" destId="{5F0DFE9B-E8CF-4D08-B47D-8004FDAB094C}" srcOrd="0" destOrd="0" presId="urn:microsoft.com/office/officeart/2008/layout/VerticalCurvedList"/>
    <dgm:cxn modelId="{A2582E80-B9EA-44B7-8D1C-4AFC5C0F9AA0}" type="presOf" srcId="{C8149312-E7E0-49A7-8BDD-3E7FBC9B670C}" destId="{A6398246-5E86-45D9-904F-6328E9691E08}" srcOrd="0" destOrd="0" presId="urn:microsoft.com/office/officeart/2008/layout/VerticalCurvedList"/>
    <dgm:cxn modelId="{407E7ACC-CD3F-4E14-A8F1-8BB57BB12276}" srcId="{F7270479-A02E-48DB-ADD8-FE132CBA7860}" destId="{999C1D14-037A-4A0F-9949-533E3A304398}" srcOrd="4" destOrd="0" parTransId="{7A32EA40-A441-4A84-9A03-C8C48D7DF0B2}" sibTransId="{CDF9FB01-470E-45BD-8298-55EC4220B9DB}"/>
    <dgm:cxn modelId="{1A1AAC8F-D813-4128-8163-6B54B18E58F6}" srcId="{F7270479-A02E-48DB-ADD8-FE132CBA7860}" destId="{C8149312-E7E0-49A7-8BDD-3E7FBC9B670C}" srcOrd="1" destOrd="0" parTransId="{FC76104D-9A06-4B02-93E5-6EB695D63157}" sibTransId="{C925FE10-E1EE-4C93-BDC3-BA66589925D8}"/>
    <dgm:cxn modelId="{82D905DE-AE49-40BA-ADBA-A0827541CED6}" type="presOf" srcId="{EBA0CFF6-5511-47E6-A7BB-2F5F39F5D2C9}" destId="{D21F976F-ED03-456F-B5B5-6E488E7CC02A}" srcOrd="0" destOrd="0" presId="urn:microsoft.com/office/officeart/2008/layout/VerticalCurvedList"/>
    <dgm:cxn modelId="{B9BA0F4D-4E26-4671-9FFF-20FD34419E3C}" type="presOf" srcId="{FBD8A547-1D25-4188-92A7-0CAD9A7AB432}" destId="{AD2DA8C6-3128-4D8C-8182-CEC886B6181B}" srcOrd="0" destOrd="0" presId="urn:microsoft.com/office/officeart/2008/layout/VerticalCurvedList"/>
    <dgm:cxn modelId="{355224C8-9423-4D8D-874A-D227A39CF937}" type="presParOf" srcId="{F8B7AFA3-79BC-4468-AD5B-875137C66B03}" destId="{5374BE37-AC32-43AD-A43D-844B1F8D97C7}" srcOrd="0" destOrd="0" presId="urn:microsoft.com/office/officeart/2008/layout/VerticalCurvedList"/>
    <dgm:cxn modelId="{48BD4220-7D1A-444E-ADD3-EC5DDA6D5CAE}" type="presParOf" srcId="{5374BE37-AC32-43AD-A43D-844B1F8D97C7}" destId="{EFE27B62-2EEB-488E-8613-32DD9F439924}" srcOrd="0" destOrd="0" presId="urn:microsoft.com/office/officeart/2008/layout/VerticalCurvedList"/>
    <dgm:cxn modelId="{6E17AC0A-B8EF-47EF-BFB8-454C6F43FE5A}" type="presParOf" srcId="{EFE27B62-2EEB-488E-8613-32DD9F439924}" destId="{E025E9E1-4B02-4BA7-A62F-958EEA19A714}" srcOrd="0" destOrd="0" presId="urn:microsoft.com/office/officeart/2008/layout/VerticalCurvedList"/>
    <dgm:cxn modelId="{4390816D-0FF2-4F06-B662-3330E0DD6B44}" type="presParOf" srcId="{EFE27B62-2EEB-488E-8613-32DD9F439924}" destId="{C5496F7D-87A2-466E-A1A5-71C026AC286E}" srcOrd="1" destOrd="0" presId="urn:microsoft.com/office/officeart/2008/layout/VerticalCurvedList"/>
    <dgm:cxn modelId="{072F7C4F-ABF2-4921-A71A-62590F8A30D0}" type="presParOf" srcId="{EFE27B62-2EEB-488E-8613-32DD9F439924}" destId="{307A7999-9AAF-4B50-8A75-338949F0B4A0}" srcOrd="2" destOrd="0" presId="urn:microsoft.com/office/officeart/2008/layout/VerticalCurvedList"/>
    <dgm:cxn modelId="{7A909628-5A53-4824-B725-C87DA18F7C2C}" type="presParOf" srcId="{EFE27B62-2EEB-488E-8613-32DD9F439924}" destId="{C0A889C4-075B-40BA-BE7E-3C25AB56A2CF}" srcOrd="3" destOrd="0" presId="urn:microsoft.com/office/officeart/2008/layout/VerticalCurvedList"/>
    <dgm:cxn modelId="{D193BF73-CFD9-4FDB-896B-17CD30D4A1F7}" type="presParOf" srcId="{5374BE37-AC32-43AD-A43D-844B1F8D97C7}" destId="{AD2DA8C6-3128-4D8C-8182-CEC886B6181B}" srcOrd="1" destOrd="0" presId="urn:microsoft.com/office/officeart/2008/layout/VerticalCurvedList"/>
    <dgm:cxn modelId="{4C3D25D7-5BB1-4F1E-A48C-C61A849A3DDA}" type="presParOf" srcId="{5374BE37-AC32-43AD-A43D-844B1F8D97C7}" destId="{9E06B4C9-8502-4ABD-B5BD-08FCB93B3D6C}" srcOrd="2" destOrd="0" presId="urn:microsoft.com/office/officeart/2008/layout/VerticalCurvedList"/>
    <dgm:cxn modelId="{B45A9F2D-84B1-4423-AD95-D522F94D6193}" type="presParOf" srcId="{9E06B4C9-8502-4ABD-B5BD-08FCB93B3D6C}" destId="{67EA1FB0-5FEF-4D0A-98C4-DC40D2E10A4B}" srcOrd="0" destOrd="0" presId="urn:microsoft.com/office/officeart/2008/layout/VerticalCurvedList"/>
    <dgm:cxn modelId="{E7490EB5-5016-4088-8CDF-548D6008386A}" type="presParOf" srcId="{5374BE37-AC32-43AD-A43D-844B1F8D97C7}" destId="{A6398246-5E86-45D9-904F-6328E9691E08}" srcOrd="3" destOrd="0" presId="urn:microsoft.com/office/officeart/2008/layout/VerticalCurvedList"/>
    <dgm:cxn modelId="{A5358248-BA33-4465-899B-6BE884B0F693}" type="presParOf" srcId="{5374BE37-AC32-43AD-A43D-844B1F8D97C7}" destId="{3DDB7D1C-0F7D-4328-B4B3-520CD55D720E}" srcOrd="4" destOrd="0" presId="urn:microsoft.com/office/officeart/2008/layout/VerticalCurvedList"/>
    <dgm:cxn modelId="{5C3E3432-F785-4AE3-AFC4-D50F782B225F}" type="presParOf" srcId="{3DDB7D1C-0F7D-4328-B4B3-520CD55D720E}" destId="{EDEE2E07-9EFE-493F-9385-4757EA8D060C}" srcOrd="0" destOrd="0" presId="urn:microsoft.com/office/officeart/2008/layout/VerticalCurvedList"/>
    <dgm:cxn modelId="{F0D84B10-1CD1-47EF-8547-A5E1B26CBAFD}" type="presParOf" srcId="{5374BE37-AC32-43AD-A43D-844B1F8D97C7}" destId="{5F0DFE9B-E8CF-4D08-B47D-8004FDAB094C}" srcOrd="5" destOrd="0" presId="urn:microsoft.com/office/officeart/2008/layout/VerticalCurvedList"/>
    <dgm:cxn modelId="{FFFE56C8-FFB3-45C4-9A4B-762E3E5A180C}" type="presParOf" srcId="{5374BE37-AC32-43AD-A43D-844B1F8D97C7}" destId="{EDE15ABD-85F3-484D-AB9E-3AB39A5A76FF}" srcOrd="6" destOrd="0" presId="urn:microsoft.com/office/officeart/2008/layout/VerticalCurvedList"/>
    <dgm:cxn modelId="{89A90106-A725-4FA1-9647-9B5BEEBFE5D9}" type="presParOf" srcId="{EDE15ABD-85F3-484D-AB9E-3AB39A5A76FF}" destId="{5DCDDDCD-DB65-46B6-932A-59B14C5E0AD8}" srcOrd="0" destOrd="0" presId="urn:microsoft.com/office/officeart/2008/layout/VerticalCurvedList"/>
    <dgm:cxn modelId="{387CAEB7-48F3-4172-870A-5D96CE472628}" type="presParOf" srcId="{5374BE37-AC32-43AD-A43D-844B1F8D97C7}" destId="{D21F976F-ED03-456F-B5B5-6E488E7CC02A}" srcOrd="7" destOrd="0" presId="urn:microsoft.com/office/officeart/2008/layout/VerticalCurvedList"/>
    <dgm:cxn modelId="{5887DB38-3B5D-40BF-87A9-A7DD68AB0A77}" type="presParOf" srcId="{5374BE37-AC32-43AD-A43D-844B1F8D97C7}" destId="{D5F8B7CB-E722-4C1F-BDF2-BBC26A570262}" srcOrd="8" destOrd="0" presId="urn:microsoft.com/office/officeart/2008/layout/VerticalCurvedList"/>
    <dgm:cxn modelId="{DDCAF73E-1C4F-4CAF-8B9F-5CCF86505B6B}" type="presParOf" srcId="{D5F8B7CB-E722-4C1F-BDF2-BBC26A570262}" destId="{841711FE-5AC4-4A3B-ABE8-1A68A721D54C}" srcOrd="0" destOrd="0" presId="urn:microsoft.com/office/officeart/2008/layout/VerticalCurvedList"/>
    <dgm:cxn modelId="{43980DC5-78F2-4D46-8A04-DFE245AAF01E}" type="presParOf" srcId="{5374BE37-AC32-43AD-A43D-844B1F8D97C7}" destId="{35DD00AD-C402-4957-82B2-228D315B9BDE}" srcOrd="9" destOrd="0" presId="urn:microsoft.com/office/officeart/2008/layout/VerticalCurvedList"/>
    <dgm:cxn modelId="{81B07EAB-9C6A-4716-9FDC-01FFAD7E5375}" type="presParOf" srcId="{5374BE37-AC32-43AD-A43D-844B1F8D97C7}" destId="{F65362D7-EBC4-4602-9F0B-A4D4A26070D0}" srcOrd="10" destOrd="0" presId="urn:microsoft.com/office/officeart/2008/layout/VerticalCurvedList"/>
    <dgm:cxn modelId="{9387513A-1554-4775-BEF5-D675DD11C342}" type="presParOf" srcId="{F65362D7-EBC4-4602-9F0B-A4D4A26070D0}" destId="{18B1EB13-59C3-4DAB-8271-F499960AE630}" srcOrd="0" destOrd="0" presId="urn:microsoft.com/office/officeart/2008/layout/VerticalCurvedList"/>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328A8B-687F-4F07-8E59-1C27872CBB4C}"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3F342FB8-5144-4028-9853-EAFBB6299973}">
      <dgm:prSet phldrT="[Текст]" phldr="1"/>
      <dgm:spPr/>
      <dgm:t>
        <a:bodyPr/>
        <a:lstStyle/>
        <a:p>
          <a:endParaRPr lang="ru-RU" dirty="0"/>
        </a:p>
      </dgm:t>
    </dgm:pt>
    <dgm:pt modelId="{24736C93-F8D7-4B1C-B8B8-802DB92F6ED2}" type="parTrans" cxnId="{DE8A6E8B-C81D-4C33-A681-7CE986F2B0F8}">
      <dgm:prSet/>
      <dgm:spPr/>
      <dgm:t>
        <a:bodyPr/>
        <a:lstStyle/>
        <a:p>
          <a:endParaRPr lang="ru-RU"/>
        </a:p>
      </dgm:t>
    </dgm:pt>
    <dgm:pt modelId="{D2E9B567-EAE1-46AF-8AF3-9F0CF1F75D82}" type="sibTrans" cxnId="{DE8A6E8B-C81D-4C33-A681-7CE986F2B0F8}">
      <dgm:prSet/>
      <dgm:spPr/>
      <dgm:t>
        <a:bodyPr/>
        <a:lstStyle/>
        <a:p>
          <a:endParaRPr lang="ru-RU"/>
        </a:p>
      </dgm:t>
    </dgm:pt>
    <dgm:pt modelId="{A2F51343-D350-43A8-B690-F8C08A9DB827}">
      <dgm:prSet phldrT="[Текст]" custT="1"/>
      <dgm:spPr/>
      <dgm:t>
        <a:bodyPr/>
        <a:lstStyle/>
        <a:p>
          <a:r>
            <a:rPr lang="en-US" sz="1900" dirty="0" smtClean="0">
              <a:latin typeface="+mn-lt"/>
              <a:cs typeface="Times New Roman" panose="02020603050405020304" pitchFamily="18" charset="0"/>
            </a:rPr>
            <a:t>The Law regarding free economic zones (including all incentives and preferences in place for free economic zones and all its participants) is applied to open tourist zone and business entities registered as participants  within the free tourism zone</a:t>
          </a:r>
          <a:r>
            <a:rPr lang="ru-RU" sz="1900" dirty="0" smtClean="0">
              <a:latin typeface="+mn-lt"/>
              <a:cs typeface="Times New Roman" panose="02020603050405020304" pitchFamily="18" charset="0"/>
            </a:rPr>
            <a:t>.</a:t>
          </a:r>
          <a:endParaRPr lang="ru-RU" sz="1900" dirty="0">
            <a:latin typeface="+mn-lt"/>
            <a:cs typeface="Times New Roman" panose="02020603050405020304" pitchFamily="18" charset="0"/>
          </a:endParaRPr>
        </a:p>
      </dgm:t>
    </dgm:pt>
    <dgm:pt modelId="{441121D0-E70A-45FF-85D9-F772434D2D12}" type="parTrans" cxnId="{1F5F77D8-8AE6-4E07-87A2-EB42E0544E13}">
      <dgm:prSet/>
      <dgm:spPr/>
      <dgm:t>
        <a:bodyPr/>
        <a:lstStyle/>
        <a:p>
          <a:endParaRPr lang="ru-RU"/>
        </a:p>
      </dgm:t>
    </dgm:pt>
    <dgm:pt modelId="{F1211B2B-0E15-4249-B293-426F707F1E27}" type="sibTrans" cxnId="{1F5F77D8-8AE6-4E07-87A2-EB42E0544E13}">
      <dgm:prSet/>
      <dgm:spPr/>
      <dgm:t>
        <a:bodyPr/>
        <a:lstStyle/>
        <a:p>
          <a:endParaRPr lang="ru-RU"/>
        </a:p>
      </dgm:t>
    </dgm:pt>
    <dgm:pt modelId="{1698F991-9703-449A-AEA2-45B48BF7B210}">
      <dgm:prSet phldrT="[Текст]" phldr="1"/>
      <dgm:spPr/>
      <dgm:t>
        <a:bodyPr/>
        <a:lstStyle/>
        <a:p>
          <a:endParaRPr lang="ru-RU" dirty="0"/>
        </a:p>
      </dgm:t>
    </dgm:pt>
    <dgm:pt modelId="{2EB234F2-9AC3-43A7-8127-FC90AD51D303}" type="parTrans" cxnId="{348B040A-960D-40CB-BB66-BD93F770DFD6}">
      <dgm:prSet/>
      <dgm:spPr/>
      <dgm:t>
        <a:bodyPr/>
        <a:lstStyle/>
        <a:p>
          <a:endParaRPr lang="ru-RU"/>
        </a:p>
      </dgm:t>
    </dgm:pt>
    <dgm:pt modelId="{953BE804-82B4-47C0-B3F6-2332D56DE7B3}" type="sibTrans" cxnId="{348B040A-960D-40CB-BB66-BD93F770DFD6}">
      <dgm:prSet/>
      <dgm:spPr/>
      <dgm:t>
        <a:bodyPr/>
        <a:lstStyle/>
        <a:p>
          <a:endParaRPr lang="ru-RU"/>
        </a:p>
      </dgm:t>
    </dgm:pt>
    <dgm:pt modelId="{68764895-087E-46E4-975A-C16E2871F4FF}">
      <dgm:prSet phldrT="[Текст]" custT="1"/>
      <dgm:spPr/>
      <dgm:t>
        <a:bodyPr/>
        <a:lstStyle/>
        <a:p>
          <a:r>
            <a:rPr lang="en-US" sz="1900" dirty="0" smtClean="0">
              <a:latin typeface="+mn-lt"/>
              <a:cs typeface="Times New Roman" panose="02020603050405020304" pitchFamily="18" charset="0"/>
            </a:rPr>
            <a:t>The duration of free economic zone is 30 years with the potential for further extension.</a:t>
          </a:r>
          <a:endParaRPr lang="ru-RU" sz="1900" dirty="0">
            <a:latin typeface="+mn-lt"/>
            <a:cs typeface="Times New Roman" panose="02020603050405020304" pitchFamily="18" charset="0"/>
          </a:endParaRPr>
        </a:p>
      </dgm:t>
    </dgm:pt>
    <dgm:pt modelId="{2DD77A44-BB93-4C86-8BCE-B5A3EF890933}" type="parTrans" cxnId="{32D3331A-6322-4085-9037-EDC784FBCFB2}">
      <dgm:prSet/>
      <dgm:spPr/>
      <dgm:t>
        <a:bodyPr/>
        <a:lstStyle/>
        <a:p>
          <a:endParaRPr lang="ru-RU"/>
        </a:p>
      </dgm:t>
    </dgm:pt>
    <dgm:pt modelId="{E5298B7C-B250-419E-85AA-1776523CEF68}" type="sibTrans" cxnId="{32D3331A-6322-4085-9037-EDC784FBCFB2}">
      <dgm:prSet/>
      <dgm:spPr/>
      <dgm:t>
        <a:bodyPr/>
        <a:lstStyle/>
        <a:p>
          <a:endParaRPr lang="ru-RU"/>
        </a:p>
      </dgm:t>
    </dgm:pt>
    <dgm:pt modelId="{CACD2D60-970F-4538-B3BE-90348ADB1E1C}">
      <dgm:prSet phldrT="[Текст]" custT="1"/>
      <dgm:spPr/>
      <dgm:t>
        <a:bodyPr/>
        <a:lstStyle/>
        <a:p>
          <a:r>
            <a:rPr lang="en-US" sz="1900" dirty="0" smtClean="0">
              <a:latin typeface="+mn-lt"/>
            </a:rPr>
            <a:t>Free tourism zone is free economic zone.</a:t>
          </a:r>
          <a:endParaRPr lang="ru-RU" sz="1900" dirty="0">
            <a:latin typeface="+mn-lt"/>
            <a:cs typeface="Times New Roman" panose="02020603050405020304" pitchFamily="18" charset="0"/>
          </a:endParaRPr>
        </a:p>
      </dgm:t>
    </dgm:pt>
    <dgm:pt modelId="{C4F6A0F2-B77C-4243-B6A1-C0BB42D50A5F}" type="sibTrans" cxnId="{30D30F94-60D5-4602-A429-448848933BA6}">
      <dgm:prSet/>
      <dgm:spPr/>
      <dgm:t>
        <a:bodyPr/>
        <a:lstStyle/>
        <a:p>
          <a:endParaRPr lang="ru-RU"/>
        </a:p>
      </dgm:t>
    </dgm:pt>
    <dgm:pt modelId="{2DC883AC-6A66-44B0-A059-738CD638CBFA}" type="parTrans" cxnId="{30D30F94-60D5-4602-A429-448848933BA6}">
      <dgm:prSet/>
      <dgm:spPr/>
      <dgm:t>
        <a:bodyPr/>
        <a:lstStyle/>
        <a:p>
          <a:endParaRPr lang="ru-RU"/>
        </a:p>
      </dgm:t>
    </dgm:pt>
    <dgm:pt modelId="{37ADDC16-D879-45E2-BD44-936B23A8DCDF}">
      <dgm:prSet phldrT="[Текст]" phldr="1"/>
      <dgm:spPr/>
      <dgm:t>
        <a:bodyPr/>
        <a:lstStyle/>
        <a:p>
          <a:endParaRPr lang="ru-RU" dirty="0">
            <a:solidFill>
              <a:schemeClr val="bg1"/>
            </a:solidFill>
          </a:endParaRPr>
        </a:p>
      </dgm:t>
    </dgm:pt>
    <dgm:pt modelId="{A23731AB-30F9-4ED5-ADC1-C8AA4266C00C}" type="sibTrans" cxnId="{B1925323-5D7D-4EF8-9DF1-B6D8A0606F38}">
      <dgm:prSet/>
      <dgm:spPr/>
      <dgm:t>
        <a:bodyPr/>
        <a:lstStyle/>
        <a:p>
          <a:endParaRPr lang="ru-RU"/>
        </a:p>
      </dgm:t>
    </dgm:pt>
    <dgm:pt modelId="{B7DD16B2-878E-481D-AC44-6929A807115E}" type="parTrans" cxnId="{B1925323-5D7D-4EF8-9DF1-B6D8A0606F38}">
      <dgm:prSet/>
      <dgm:spPr/>
      <dgm:t>
        <a:bodyPr/>
        <a:lstStyle/>
        <a:p>
          <a:endParaRPr lang="ru-RU"/>
        </a:p>
      </dgm:t>
    </dgm:pt>
    <dgm:pt modelId="{61AB7263-9B5C-424A-B742-06317423F932}" type="pres">
      <dgm:prSet presAssocID="{1C328A8B-687F-4F07-8E59-1C27872CBB4C}" presName="linearFlow" presStyleCnt="0">
        <dgm:presLayoutVars>
          <dgm:dir/>
          <dgm:animLvl val="lvl"/>
          <dgm:resizeHandles val="exact"/>
        </dgm:presLayoutVars>
      </dgm:prSet>
      <dgm:spPr/>
      <dgm:t>
        <a:bodyPr/>
        <a:lstStyle/>
        <a:p>
          <a:endParaRPr lang="ru-RU"/>
        </a:p>
      </dgm:t>
    </dgm:pt>
    <dgm:pt modelId="{3D8B7E71-C8B6-443A-AC7F-98909F82D035}" type="pres">
      <dgm:prSet presAssocID="{37ADDC16-D879-45E2-BD44-936B23A8DCDF}" presName="composite" presStyleCnt="0"/>
      <dgm:spPr/>
    </dgm:pt>
    <dgm:pt modelId="{BFBC0530-5B11-4780-9ABB-977A3B5C1F7E}" type="pres">
      <dgm:prSet presAssocID="{37ADDC16-D879-45E2-BD44-936B23A8DCDF}" presName="parentText" presStyleLbl="alignNode1" presStyleIdx="0" presStyleCnt="3" custScaleX="100817" custScaleY="136076">
        <dgm:presLayoutVars>
          <dgm:chMax val="1"/>
          <dgm:bulletEnabled val="1"/>
        </dgm:presLayoutVars>
      </dgm:prSet>
      <dgm:spPr/>
      <dgm:t>
        <a:bodyPr/>
        <a:lstStyle/>
        <a:p>
          <a:endParaRPr lang="ru-RU"/>
        </a:p>
      </dgm:t>
    </dgm:pt>
    <dgm:pt modelId="{DDE8DE46-7EB3-4051-AFD5-6FFE31E2BDC2}" type="pres">
      <dgm:prSet presAssocID="{37ADDC16-D879-45E2-BD44-936B23A8DCDF}" presName="descendantText" presStyleLbl="alignAcc1" presStyleIdx="0" presStyleCnt="3" custScaleY="165841" custLinFactNeighborX="0" custLinFactNeighborY="9795">
        <dgm:presLayoutVars>
          <dgm:bulletEnabled val="1"/>
        </dgm:presLayoutVars>
      </dgm:prSet>
      <dgm:spPr/>
      <dgm:t>
        <a:bodyPr/>
        <a:lstStyle/>
        <a:p>
          <a:endParaRPr lang="ru-RU"/>
        </a:p>
      </dgm:t>
    </dgm:pt>
    <dgm:pt modelId="{8A0B7C54-9EEC-4245-8EE2-258151603236}" type="pres">
      <dgm:prSet presAssocID="{A23731AB-30F9-4ED5-ADC1-C8AA4266C00C}" presName="sp" presStyleCnt="0"/>
      <dgm:spPr/>
    </dgm:pt>
    <dgm:pt modelId="{E666962B-2B74-41E2-BD25-A8D8B6079254}" type="pres">
      <dgm:prSet presAssocID="{3F342FB8-5144-4028-9853-EAFBB6299973}" presName="composite" presStyleCnt="0"/>
      <dgm:spPr/>
    </dgm:pt>
    <dgm:pt modelId="{D4E238D2-63D5-4586-AB91-FF76E70C02FC}" type="pres">
      <dgm:prSet presAssocID="{3F342FB8-5144-4028-9853-EAFBB6299973}" presName="parentText" presStyleLbl="alignNode1" presStyleIdx="1" presStyleCnt="3" custScaleX="98766" custScaleY="118668">
        <dgm:presLayoutVars>
          <dgm:chMax val="1"/>
          <dgm:bulletEnabled val="1"/>
        </dgm:presLayoutVars>
      </dgm:prSet>
      <dgm:spPr/>
      <dgm:t>
        <a:bodyPr/>
        <a:lstStyle/>
        <a:p>
          <a:endParaRPr lang="ru-RU"/>
        </a:p>
      </dgm:t>
    </dgm:pt>
    <dgm:pt modelId="{A0C09DD1-DED8-416B-9484-404014E77072}" type="pres">
      <dgm:prSet presAssocID="{3F342FB8-5144-4028-9853-EAFBB6299973}" presName="descendantText" presStyleLbl="alignAcc1" presStyleIdx="1" presStyleCnt="3" custScaleY="129710" custLinFactNeighborX="-144" custLinFactNeighborY="11083">
        <dgm:presLayoutVars>
          <dgm:bulletEnabled val="1"/>
        </dgm:presLayoutVars>
      </dgm:prSet>
      <dgm:spPr/>
      <dgm:t>
        <a:bodyPr/>
        <a:lstStyle/>
        <a:p>
          <a:endParaRPr lang="ru-RU"/>
        </a:p>
      </dgm:t>
    </dgm:pt>
    <dgm:pt modelId="{4A807D2F-85C2-43B3-9E72-644FBC5810E0}" type="pres">
      <dgm:prSet presAssocID="{D2E9B567-EAE1-46AF-8AF3-9F0CF1F75D82}" presName="sp" presStyleCnt="0"/>
      <dgm:spPr/>
    </dgm:pt>
    <dgm:pt modelId="{33A56D9F-E8B5-4B87-8151-930AB8E8BB96}" type="pres">
      <dgm:prSet presAssocID="{1698F991-9703-449A-AEA2-45B48BF7B210}" presName="composite" presStyleCnt="0"/>
      <dgm:spPr/>
    </dgm:pt>
    <dgm:pt modelId="{95119A78-D2BB-4A06-BAC8-DBF195F55194}" type="pres">
      <dgm:prSet presAssocID="{1698F991-9703-449A-AEA2-45B48BF7B210}" presName="parentText" presStyleLbl="alignNode1" presStyleIdx="2" presStyleCnt="3" custScaleX="97701" custScaleY="123659">
        <dgm:presLayoutVars>
          <dgm:chMax val="1"/>
          <dgm:bulletEnabled val="1"/>
        </dgm:presLayoutVars>
      </dgm:prSet>
      <dgm:spPr/>
      <dgm:t>
        <a:bodyPr/>
        <a:lstStyle/>
        <a:p>
          <a:endParaRPr lang="ru-RU"/>
        </a:p>
      </dgm:t>
    </dgm:pt>
    <dgm:pt modelId="{C66F297A-8AD5-408F-A8C4-31F83EAFD696}" type="pres">
      <dgm:prSet presAssocID="{1698F991-9703-449A-AEA2-45B48BF7B210}" presName="descendantText" presStyleLbl="alignAcc1" presStyleIdx="2" presStyleCnt="3" custScaleY="127425" custLinFactNeighborX="0" custLinFactNeighborY="13852">
        <dgm:presLayoutVars>
          <dgm:bulletEnabled val="1"/>
        </dgm:presLayoutVars>
      </dgm:prSet>
      <dgm:spPr/>
      <dgm:t>
        <a:bodyPr/>
        <a:lstStyle/>
        <a:p>
          <a:endParaRPr lang="ru-RU"/>
        </a:p>
      </dgm:t>
    </dgm:pt>
  </dgm:ptLst>
  <dgm:cxnLst>
    <dgm:cxn modelId="{F4F2E3BF-F616-4D01-84FC-DAEB1B89131B}" type="presOf" srcId="{37ADDC16-D879-45E2-BD44-936B23A8DCDF}" destId="{BFBC0530-5B11-4780-9ABB-977A3B5C1F7E}" srcOrd="0" destOrd="0" presId="urn:microsoft.com/office/officeart/2005/8/layout/chevron2"/>
    <dgm:cxn modelId="{8E4C8CAA-B8B8-4569-B048-863BF4885E50}" type="presOf" srcId="{3F342FB8-5144-4028-9853-EAFBB6299973}" destId="{D4E238D2-63D5-4586-AB91-FF76E70C02FC}" srcOrd="0" destOrd="0" presId="urn:microsoft.com/office/officeart/2005/8/layout/chevron2"/>
    <dgm:cxn modelId="{68321E37-B26F-4929-8F75-B2C1A41CB244}" type="presOf" srcId="{68764895-087E-46E4-975A-C16E2871F4FF}" destId="{C66F297A-8AD5-408F-A8C4-31F83EAFD696}" srcOrd="0" destOrd="0" presId="urn:microsoft.com/office/officeart/2005/8/layout/chevron2"/>
    <dgm:cxn modelId="{E4EB2975-EB67-4EF8-877C-E8789EA3F82A}" type="presOf" srcId="{1C328A8B-687F-4F07-8E59-1C27872CBB4C}" destId="{61AB7263-9B5C-424A-B742-06317423F932}" srcOrd="0" destOrd="0" presId="urn:microsoft.com/office/officeart/2005/8/layout/chevron2"/>
    <dgm:cxn modelId="{66942CC3-BF43-482B-8367-CD07F565C6CC}" type="presOf" srcId="{CACD2D60-970F-4538-B3BE-90348ADB1E1C}" destId="{DDE8DE46-7EB3-4051-AFD5-6FFE31E2BDC2}" srcOrd="0" destOrd="0" presId="urn:microsoft.com/office/officeart/2005/8/layout/chevron2"/>
    <dgm:cxn modelId="{348B040A-960D-40CB-BB66-BD93F770DFD6}" srcId="{1C328A8B-687F-4F07-8E59-1C27872CBB4C}" destId="{1698F991-9703-449A-AEA2-45B48BF7B210}" srcOrd="2" destOrd="0" parTransId="{2EB234F2-9AC3-43A7-8127-FC90AD51D303}" sibTransId="{953BE804-82B4-47C0-B3F6-2332D56DE7B3}"/>
    <dgm:cxn modelId="{30D30F94-60D5-4602-A429-448848933BA6}" srcId="{37ADDC16-D879-45E2-BD44-936B23A8DCDF}" destId="{CACD2D60-970F-4538-B3BE-90348ADB1E1C}" srcOrd="0" destOrd="0" parTransId="{2DC883AC-6A66-44B0-A059-738CD638CBFA}" sibTransId="{C4F6A0F2-B77C-4243-B6A1-C0BB42D50A5F}"/>
    <dgm:cxn modelId="{2B0AD5C0-17F3-46B1-85AF-CC1DAA4968BF}" type="presOf" srcId="{1698F991-9703-449A-AEA2-45B48BF7B210}" destId="{95119A78-D2BB-4A06-BAC8-DBF195F55194}" srcOrd="0" destOrd="0" presId="urn:microsoft.com/office/officeart/2005/8/layout/chevron2"/>
    <dgm:cxn modelId="{1F5F77D8-8AE6-4E07-87A2-EB42E0544E13}" srcId="{3F342FB8-5144-4028-9853-EAFBB6299973}" destId="{A2F51343-D350-43A8-B690-F8C08A9DB827}" srcOrd="0" destOrd="0" parTransId="{441121D0-E70A-45FF-85D9-F772434D2D12}" sibTransId="{F1211B2B-0E15-4249-B293-426F707F1E27}"/>
    <dgm:cxn modelId="{32D3331A-6322-4085-9037-EDC784FBCFB2}" srcId="{1698F991-9703-449A-AEA2-45B48BF7B210}" destId="{68764895-087E-46E4-975A-C16E2871F4FF}" srcOrd="0" destOrd="0" parTransId="{2DD77A44-BB93-4C86-8BCE-B5A3EF890933}" sibTransId="{E5298B7C-B250-419E-85AA-1776523CEF68}"/>
    <dgm:cxn modelId="{2D1F5731-C31F-4FF4-BE0F-E22E5D983DF4}" type="presOf" srcId="{A2F51343-D350-43A8-B690-F8C08A9DB827}" destId="{A0C09DD1-DED8-416B-9484-404014E77072}" srcOrd="0" destOrd="0" presId="urn:microsoft.com/office/officeart/2005/8/layout/chevron2"/>
    <dgm:cxn modelId="{B1925323-5D7D-4EF8-9DF1-B6D8A0606F38}" srcId="{1C328A8B-687F-4F07-8E59-1C27872CBB4C}" destId="{37ADDC16-D879-45E2-BD44-936B23A8DCDF}" srcOrd="0" destOrd="0" parTransId="{B7DD16B2-878E-481D-AC44-6929A807115E}" sibTransId="{A23731AB-30F9-4ED5-ADC1-C8AA4266C00C}"/>
    <dgm:cxn modelId="{DE8A6E8B-C81D-4C33-A681-7CE986F2B0F8}" srcId="{1C328A8B-687F-4F07-8E59-1C27872CBB4C}" destId="{3F342FB8-5144-4028-9853-EAFBB6299973}" srcOrd="1" destOrd="0" parTransId="{24736C93-F8D7-4B1C-B8B8-802DB92F6ED2}" sibTransId="{D2E9B567-EAE1-46AF-8AF3-9F0CF1F75D82}"/>
    <dgm:cxn modelId="{F6A747B8-43A6-4F57-8635-CAF52E46E52C}" type="presParOf" srcId="{61AB7263-9B5C-424A-B742-06317423F932}" destId="{3D8B7E71-C8B6-443A-AC7F-98909F82D035}" srcOrd="0" destOrd="0" presId="urn:microsoft.com/office/officeart/2005/8/layout/chevron2"/>
    <dgm:cxn modelId="{1BE13D63-872C-4DF0-B3D2-F1B8815D7C69}" type="presParOf" srcId="{3D8B7E71-C8B6-443A-AC7F-98909F82D035}" destId="{BFBC0530-5B11-4780-9ABB-977A3B5C1F7E}" srcOrd="0" destOrd="0" presId="urn:microsoft.com/office/officeart/2005/8/layout/chevron2"/>
    <dgm:cxn modelId="{49D9A82D-8A77-4786-88E6-155A0E6939B8}" type="presParOf" srcId="{3D8B7E71-C8B6-443A-AC7F-98909F82D035}" destId="{DDE8DE46-7EB3-4051-AFD5-6FFE31E2BDC2}" srcOrd="1" destOrd="0" presId="urn:microsoft.com/office/officeart/2005/8/layout/chevron2"/>
    <dgm:cxn modelId="{2409E578-99CA-45A4-A9D0-737F37607D5E}" type="presParOf" srcId="{61AB7263-9B5C-424A-B742-06317423F932}" destId="{8A0B7C54-9EEC-4245-8EE2-258151603236}" srcOrd="1" destOrd="0" presId="urn:microsoft.com/office/officeart/2005/8/layout/chevron2"/>
    <dgm:cxn modelId="{E31F2B54-03C1-465D-8121-B2C93A8A4702}" type="presParOf" srcId="{61AB7263-9B5C-424A-B742-06317423F932}" destId="{E666962B-2B74-41E2-BD25-A8D8B6079254}" srcOrd="2" destOrd="0" presId="urn:microsoft.com/office/officeart/2005/8/layout/chevron2"/>
    <dgm:cxn modelId="{FE68E157-8D29-4A27-BA52-0D7D5E7011A4}" type="presParOf" srcId="{E666962B-2B74-41E2-BD25-A8D8B6079254}" destId="{D4E238D2-63D5-4586-AB91-FF76E70C02FC}" srcOrd="0" destOrd="0" presId="urn:microsoft.com/office/officeart/2005/8/layout/chevron2"/>
    <dgm:cxn modelId="{C76FEF9C-7670-4D9D-920D-2E26FAE8A119}" type="presParOf" srcId="{E666962B-2B74-41E2-BD25-A8D8B6079254}" destId="{A0C09DD1-DED8-416B-9484-404014E77072}" srcOrd="1" destOrd="0" presId="urn:microsoft.com/office/officeart/2005/8/layout/chevron2"/>
    <dgm:cxn modelId="{DA02AC5A-99D4-4E82-BAD6-4C923B23AE0F}" type="presParOf" srcId="{61AB7263-9B5C-424A-B742-06317423F932}" destId="{4A807D2F-85C2-43B3-9E72-644FBC5810E0}" srcOrd="3" destOrd="0" presId="urn:microsoft.com/office/officeart/2005/8/layout/chevron2"/>
    <dgm:cxn modelId="{BA863F46-C080-48D2-8333-66E3358A550A}" type="presParOf" srcId="{61AB7263-9B5C-424A-B742-06317423F932}" destId="{33A56D9F-E8B5-4B87-8151-930AB8E8BB96}" srcOrd="4" destOrd="0" presId="urn:microsoft.com/office/officeart/2005/8/layout/chevron2"/>
    <dgm:cxn modelId="{4B7192F9-85B4-4E57-9D10-E7587B0B7513}" type="presParOf" srcId="{33A56D9F-E8B5-4B87-8151-930AB8E8BB96}" destId="{95119A78-D2BB-4A06-BAC8-DBF195F55194}" srcOrd="0" destOrd="0" presId="urn:microsoft.com/office/officeart/2005/8/layout/chevron2"/>
    <dgm:cxn modelId="{1A64C0B6-5315-45AA-954C-E6C041B979DD}" type="presParOf" srcId="{33A56D9F-E8B5-4B87-8151-930AB8E8BB96}" destId="{C66F297A-8AD5-408F-A8C4-31F83EAFD6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328A8B-687F-4F07-8E59-1C27872CBB4C}"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3F342FB8-5144-4028-9853-EAFBB6299973}">
      <dgm:prSet phldrT="[Текст]" phldr="1"/>
      <dgm:spPr/>
      <dgm:t>
        <a:bodyPr/>
        <a:lstStyle/>
        <a:p>
          <a:endParaRPr lang="ru-RU" dirty="0"/>
        </a:p>
      </dgm:t>
    </dgm:pt>
    <dgm:pt modelId="{24736C93-F8D7-4B1C-B8B8-802DB92F6ED2}" type="parTrans" cxnId="{DE8A6E8B-C81D-4C33-A681-7CE986F2B0F8}">
      <dgm:prSet/>
      <dgm:spPr/>
      <dgm:t>
        <a:bodyPr/>
        <a:lstStyle/>
        <a:p>
          <a:endParaRPr lang="ru-RU"/>
        </a:p>
      </dgm:t>
    </dgm:pt>
    <dgm:pt modelId="{D2E9B567-EAE1-46AF-8AF3-9F0CF1F75D82}" type="sibTrans" cxnId="{DE8A6E8B-C81D-4C33-A681-7CE986F2B0F8}">
      <dgm:prSet/>
      <dgm:spPr/>
      <dgm:t>
        <a:bodyPr/>
        <a:lstStyle/>
        <a:p>
          <a:endParaRPr lang="ru-RU"/>
        </a:p>
      </dgm:t>
    </dgm:pt>
    <dgm:pt modelId="{A2F51343-D350-43A8-B690-F8C08A9DB827}">
      <dgm:prSet phldrT="[Текст]" custT="1"/>
      <dgm:spPr/>
      <dgm:t>
        <a:bodyPr/>
        <a:lstStyle/>
        <a:p>
          <a:r>
            <a:rPr lang="en-US" sz="2000" dirty="0" smtClean="0">
              <a:latin typeface="+mn-lt"/>
              <a:cs typeface="Times New Roman" panose="02020603050405020304" pitchFamily="18" charset="0"/>
            </a:rPr>
            <a:t>The Law regarding free economic zones (including all incentives and preferences in place for free economic zones and all its participants) is applied to open tourist zone and business entities registered as participants  within the free tourism zone</a:t>
          </a:r>
          <a:r>
            <a:rPr lang="ru-RU" sz="2000" dirty="0" smtClean="0">
              <a:latin typeface="+mn-lt"/>
              <a:cs typeface="Times New Roman" panose="02020603050405020304" pitchFamily="18" charset="0"/>
            </a:rPr>
            <a:t>.</a:t>
          </a:r>
          <a:endParaRPr lang="ru-RU" sz="2000" dirty="0">
            <a:latin typeface="+mn-lt"/>
            <a:cs typeface="Times New Roman" panose="02020603050405020304" pitchFamily="18" charset="0"/>
          </a:endParaRPr>
        </a:p>
      </dgm:t>
    </dgm:pt>
    <dgm:pt modelId="{441121D0-E70A-45FF-85D9-F772434D2D12}" type="parTrans" cxnId="{1F5F77D8-8AE6-4E07-87A2-EB42E0544E13}">
      <dgm:prSet/>
      <dgm:spPr/>
      <dgm:t>
        <a:bodyPr/>
        <a:lstStyle/>
        <a:p>
          <a:endParaRPr lang="ru-RU"/>
        </a:p>
      </dgm:t>
    </dgm:pt>
    <dgm:pt modelId="{F1211B2B-0E15-4249-B293-426F707F1E27}" type="sibTrans" cxnId="{1F5F77D8-8AE6-4E07-87A2-EB42E0544E13}">
      <dgm:prSet/>
      <dgm:spPr/>
      <dgm:t>
        <a:bodyPr/>
        <a:lstStyle/>
        <a:p>
          <a:endParaRPr lang="ru-RU"/>
        </a:p>
      </dgm:t>
    </dgm:pt>
    <dgm:pt modelId="{1698F991-9703-449A-AEA2-45B48BF7B210}">
      <dgm:prSet phldrT="[Текст]" phldr="1"/>
      <dgm:spPr/>
      <dgm:t>
        <a:bodyPr/>
        <a:lstStyle/>
        <a:p>
          <a:endParaRPr lang="ru-RU" dirty="0"/>
        </a:p>
      </dgm:t>
    </dgm:pt>
    <dgm:pt modelId="{2EB234F2-9AC3-43A7-8127-FC90AD51D303}" type="parTrans" cxnId="{348B040A-960D-40CB-BB66-BD93F770DFD6}">
      <dgm:prSet/>
      <dgm:spPr/>
      <dgm:t>
        <a:bodyPr/>
        <a:lstStyle/>
        <a:p>
          <a:endParaRPr lang="ru-RU"/>
        </a:p>
      </dgm:t>
    </dgm:pt>
    <dgm:pt modelId="{953BE804-82B4-47C0-B3F6-2332D56DE7B3}" type="sibTrans" cxnId="{348B040A-960D-40CB-BB66-BD93F770DFD6}">
      <dgm:prSet/>
      <dgm:spPr/>
      <dgm:t>
        <a:bodyPr/>
        <a:lstStyle/>
        <a:p>
          <a:endParaRPr lang="ru-RU"/>
        </a:p>
      </dgm:t>
    </dgm:pt>
    <dgm:pt modelId="{68764895-087E-46E4-975A-C16E2871F4FF}">
      <dgm:prSet phldrT="[Текст]" custT="1"/>
      <dgm:spPr/>
      <dgm:t>
        <a:bodyPr/>
        <a:lstStyle/>
        <a:p>
          <a:r>
            <a:rPr lang="en-US" sz="2000" dirty="0" smtClean="0">
              <a:latin typeface="+mn-lt"/>
              <a:cs typeface="Times New Roman" panose="02020603050405020304" pitchFamily="18" charset="0"/>
            </a:rPr>
            <a:t>The duration of free economic zone is 30 years with the potential for further extension.</a:t>
          </a:r>
          <a:endParaRPr lang="ru-RU" sz="2000" dirty="0">
            <a:latin typeface="+mn-lt"/>
            <a:cs typeface="Times New Roman" panose="02020603050405020304" pitchFamily="18" charset="0"/>
          </a:endParaRPr>
        </a:p>
      </dgm:t>
    </dgm:pt>
    <dgm:pt modelId="{2DD77A44-BB93-4C86-8BCE-B5A3EF890933}" type="parTrans" cxnId="{32D3331A-6322-4085-9037-EDC784FBCFB2}">
      <dgm:prSet/>
      <dgm:spPr/>
      <dgm:t>
        <a:bodyPr/>
        <a:lstStyle/>
        <a:p>
          <a:endParaRPr lang="ru-RU"/>
        </a:p>
      </dgm:t>
    </dgm:pt>
    <dgm:pt modelId="{E5298B7C-B250-419E-85AA-1776523CEF68}" type="sibTrans" cxnId="{32D3331A-6322-4085-9037-EDC784FBCFB2}">
      <dgm:prSet/>
      <dgm:spPr/>
      <dgm:t>
        <a:bodyPr/>
        <a:lstStyle/>
        <a:p>
          <a:endParaRPr lang="ru-RU"/>
        </a:p>
      </dgm:t>
    </dgm:pt>
    <dgm:pt modelId="{CACD2D60-970F-4538-B3BE-90348ADB1E1C}">
      <dgm:prSet phldrT="[Текст]" custT="1"/>
      <dgm:spPr/>
      <dgm:t>
        <a:bodyPr/>
        <a:lstStyle/>
        <a:p>
          <a:r>
            <a:rPr lang="en-US" sz="2000" dirty="0" smtClean="0">
              <a:latin typeface="+mn-lt"/>
            </a:rPr>
            <a:t>Free tourism zone is free economic zone.</a:t>
          </a:r>
          <a:endParaRPr lang="ru-RU" sz="2000" dirty="0">
            <a:latin typeface="+mn-lt"/>
            <a:cs typeface="Times New Roman" panose="02020603050405020304" pitchFamily="18" charset="0"/>
          </a:endParaRPr>
        </a:p>
      </dgm:t>
    </dgm:pt>
    <dgm:pt modelId="{C4F6A0F2-B77C-4243-B6A1-C0BB42D50A5F}" type="sibTrans" cxnId="{30D30F94-60D5-4602-A429-448848933BA6}">
      <dgm:prSet/>
      <dgm:spPr/>
      <dgm:t>
        <a:bodyPr/>
        <a:lstStyle/>
        <a:p>
          <a:endParaRPr lang="ru-RU"/>
        </a:p>
      </dgm:t>
    </dgm:pt>
    <dgm:pt modelId="{2DC883AC-6A66-44B0-A059-738CD638CBFA}" type="parTrans" cxnId="{30D30F94-60D5-4602-A429-448848933BA6}">
      <dgm:prSet/>
      <dgm:spPr/>
      <dgm:t>
        <a:bodyPr/>
        <a:lstStyle/>
        <a:p>
          <a:endParaRPr lang="ru-RU"/>
        </a:p>
      </dgm:t>
    </dgm:pt>
    <dgm:pt modelId="{37ADDC16-D879-45E2-BD44-936B23A8DCDF}">
      <dgm:prSet phldrT="[Текст]" phldr="1"/>
      <dgm:spPr/>
      <dgm:t>
        <a:bodyPr/>
        <a:lstStyle/>
        <a:p>
          <a:endParaRPr lang="ru-RU" dirty="0">
            <a:solidFill>
              <a:schemeClr val="bg1"/>
            </a:solidFill>
          </a:endParaRPr>
        </a:p>
      </dgm:t>
    </dgm:pt>
    <dgm:pt modelId="{A23731AB-30F9-4ED5-ADC1-C8AA4266C00C}" type="sibTrans" cxnId="{B1925323-5D7D-4EF8-9DF1-B6D8A0606F38}">
      <dgm:prSet/>
      <dgm:spPr/>
      <dgm:t>
        <a:bodyPr/>
        <a:lstStyle/>
        <a:p>
          <a:endParaRPr lang="ru-RU"/>
        </a:p>
      </dgm:t>
    </dgm:pt>
    <dgm:pt modelId="{B7DD16B2-878E-481D-AC44-6929A807115E}" type="parTrans" cxnId="{B1925323-5D7D-4EF8-9DF1-B6D8A0606F38}">
      <dgm:prSet/>
      <dgm:spPr/>
      <dgm:t>
        <a:bodyPr/>
        <a:lstStyle/>
        <a:p>
          <a:endParaRPr lang="ru-RU"/>
        </a:p>
      </dgm:t>
    </dgm:pt>
    <dgm:pt modelId="{61AB7263-9B5C-424A-B742-06317423F932}" type="pres">
      <dgm:prSet presAssocID="{1C328A8B-687F-4F07-8E59-1C27872CBB4C}" presName="linearFlow" presStyleCnt="0">
        <dgm:presLayoutVars>
          <dgm:dir/>
          <dgm:animLvl val="lvl"/>
          <dgm:resizeHandles val="exact"/>
        </dgm:presLayoutVars>
      </dgm:prSet>
      <dgm:spPr/>
      <dgm:t>
        <a:bodyPr/>
        <a:lstStyle/>
        <a:p>
          <a:endParaRPr lang="ru-RU"/>
        </a:p>
      </dgm:t>
    </dgm:pt>
    <dgm:pt modelId="{3D8B7E71-C8B6-443A-AC7F-98909F82D035}" type="pres">
      <dgm:prSet presAssocID="{37ADDC16-D879-45E2-BD44-936B23A8DCDF}" presName="composite" presStyleCnt="0"/>
      <dgm:spPr/>
    </dgm:pt>
    <dgm:pt modelId="{BFBC0530-5B11-4780-9ABB-977A3B5C1F7E}" type="pres">
      <dgm:prSet presAssocID="{37ADDC16-D879-45E2-BD44-936B23A8DCDF}" presName="parentText" presStyleLbl="alignNode1" presStyleIdx="0" presStyleCnt="3" custScaleX="100817" custScaleY="136076">
        <dgm:presLayoutVars>
          <dgm:chMax val="1"/>
          <dgm:bulletEnabled val="1"/>
        </dgm:presLayoutVars>
      </dgm:prSet>
      <dgm:spPr/>
      <dgm:t>
        <a:bodyPr/>
        <a:lstStyle/>
        <a:p>
          <a:endParaRPr lang="ru-RU"/>
        </a:p>
      </dgm:t>
    </dgm:pt>
    <dgm:pt modelId="{DDE8DE46-7EB3-4051-AFD5-6FFE31E2BDC2}" type="pres">
      <dgm:prSet presAssocID="{37ADDC16-D879-45E2-BD44-936B23A8DCDF}" presName="descendantText" presStyleLbl="alignAcc1" presStyleIdx="0" presStyleCnt="3" custScaleX="100743" custScaleY="145142" custLinFactNeighborX="0" custLinFactNeighborY="9795">
        <dgm:presLayoutVars>
          <dgm:bulletEnabled val="1"/>
        </dgm:presLayoutVars>
      </dgm:prSet>
      <dgm:spPr/>
      <dgm:t>
        <a:bodyPr/>
        <a:lstStyle/>
        <a:p>
          <a:endParaRPr lang="ru-RU"/>
        </a:p>
      </dgm:t>
    </dgm:pt>
    <dgm:pt modelId="{8A0B7C54-9EEC-4245-8EE2-258151603236}" type="pres">
      <dgm:prSet presAssocID="{A23731AB-30F9-4ED5-ADC1-C8AA4266C00C}" presName="sp" presStyleCnt="0"/>
      <dgm:spPr/>
    </dgm:pt>
    <dgm:pt modelId="{E666962B-2B74-41E2-BD25-A8D8B6079254}" type="pres">
      <dgm:prSet presAssocID="{3F342FB8-5144-4028-9853-EAFBB6299973}" presName="composite" presStyleCnt="0"/>
      <dgm:spPr/>
    </dgm:pt>
    <dgm:pt modelId="{D4E238D2-63D5-4586-AB91-FF76E70C02FC}" type="pres">
      <dgm:prSet presAssocID="{3F342FB8-5144-4028-9853-EAFBB6299973}" presName="parentText" presStyleLbl="alignNode1" presStyleIdx="1" presStyleCnt="3" custScaleX="98766" custScaleY="118668">
        <dgm:presLayoutVars>
          <dgm:chMax val="1"/>
          <dgm:bulletEnabled val="1"/>
        </dgm:presLayoutVars>
      </dgm:prSet>
      <dgm:spPr/>
      <dgm:t>
        <a:bodyPr/>
        <a:lstStyle/>
        <a:p>
          <a:endParaRPr lang="ru-RU"/>
        </a:p>
      </dgm:t>
    </dgm:pt>
    <dgm:pt modelId="{A0C09DD1-DED8-416B-9484-404014E77072}" type="pres">
      <dgm:prSet presAssocID="{3F342FB8-5144-4028-9853-EAFBB6299973}" presName="descendantText" presStyleLbl="alignAcc1" presStyleIdx="1" presStyleCnt="3" custScaleY="129710" custLinFactNeighborX="-144" custLinFactNeighborY="11083">
        <dgm:presLayoutVars>
          <dgm:bulletEnabled val="1"/>
        </dgm:presLayoutVars>
      </dgm:prSet>
      <dgm:spPr/>
      <dgm:t>
        <a:bodyPr/>
        <a:lstStyle/>
        <a:p>
          <a:endParaRPr lang="ru-RU"/>
        </a:p>
      </dgm:t>
    </dgm:pt>
    <dgm:pt modelId="{4A807D2F-85C2-43B3-9E72-644FBC5810E0}" type="pres">
      <dgm:prSet presAssocID="{D2E9B567-EAE1-46AF-8AF3-9F0CF1F75D82}" presName="sp" presStyleCnt="0"/>
      <dgm:spPr/>
    </dgm:pt>
    <dgm:pt modelId="{33A56D9F-E8B5-4B87-8151-930AB8E8BB96}" type="pres">
      <dgm:prSet presAssocID="{1698F991-9703-449A-AEA2-45B48BF7B210}" presName="composite" presStyleCnt="0"/>
      <dgm:spPr/>
    </dgm:pt>
    <dgm:pt modelId="{95119A78-D2BB-4A06-BAC8-DBF195F55194}" type="pres">
      <dgm:prSet presAssocID="{1698F991-9703-449A-AEA2-45B48BF7B210}" presName="parentText" presStyleLbl="alignNode1" presStyleIdx="2" presStyleCnt="3" custScaleX="97701" custScaleY="123659">
        <dgm:presLayoutVars>
          <dgm:chMax val="1"/>
          <dgm:bulletEnabled val="1"/>
        </dgm:presLayoutVars>
      </dgm:prSet>
      <dgm:spPr/>
      <dgm:t>
        <a:bodyPr/>
        <a:lstStyle/>
        <a:p>
          <a:endParaRPr lang="ru-RU"/>
        </a:p>
      </dgm:t>
    </dgm:pt>
    <dgm:pt modelId="{C66F297A-8AD5-408F-A8C4-31F83EAFD696}" type="pres">
      <dgm:prSet presAssocID="{1698F991-9703-449A-AEA2-45B48BF7B210}" presName="descendantText" presStyleLbl="alignAcc1" presStyleIdx="2" presStyleCnt="3" custScaleY="127425" custLinFactNeighborX="0" custLinFactNeighborY="13852">
        <dgm:presLayoutVars>
          <dgm:bulletEnabled val="1"/>
        </dgm:presLayoutVars>
      </dgm:prSet>
      <dgm:spPr/>
      <dgm:t>
        <a:bodyPr/>
        <a:lstStyle/>
        <a:p>
          <a:endParaRPr lang="ru-RU"/>
        </a:p>
      </dgm:t>
    </dgm:pt>
  </dgm:ptLst>
  <dgm:cxnLst>
    <dgm:cxn modelId="{88BE7DEC-CE4C-45DC-8577-191B0FDBF6D9}" type="presOf" srcId="{37ADDC16-D879-45E2-BD44-936B23A8DCDF}" destId="{BFBC0530-5B11-4780-9ABB-977A3B5C1F7E}" srcOrd="0" destOrd="0" presId="urn:microsoft.com/office/officeart/2005/8/layout/chevron2"/>
    <dgm:cxn modelId="{529DF1AC-6964-4566-8A47-CDA0308F95FF}" type="presOf" srcId="{CACD2D60-970F-4538-B3BE-90348ADB1E1C}" destId="{DDE8DE46-7EB3-4051-AFD5-6FFE31E2BDC2}" srcOrd="0" destOrd="0" presId="urn:microsoft.com/office/officeart/2005/8/layout/chevron2"/>
    <dgm:cxn modelId="{ED84E673-5F71-41A9-B130-48C7CBB75CD4}" type="presOf" srcId="{68764895-087E-46E4-975A-C16E2871F4FF}" destId="{C66F297A-8AD5-408F-A8C4-31F83EAFD696}" srcOrd="0" destOrd="0" presId="urn:microsoft.com/office/officeart/2005/8/layout/chevron2"/>
    <dgm:cxn modelId="{171CC354-CDD5-44EC-9AFB-BA040A74AC97}" type="presOf" srcId="{3F342FB8-5144-4028-9853-EAFBB6299973}" destId="{D4E238D2-63D5-4586-AB91-FF76E70C02FC}" srcOrd="0" destOrd="0" presId="urn:microsoft.com/office/officeart/2005/8/layout/chevron2"/>
    <dgm:cxn modelId="{348B040A-960D-40CB-BB66-BD93F770DFD6}" srcId="{1C328A8B-687F-4F07-8E59-1C27872CBB4C}" destId="{1698F991-9703-449A-AEA2-45B48BF7B210}" srcOrd="2" destOrd="0" parTransId="{2EB234F2-9AC3-43A7-8127-FC90AD51D303}" sibTransId="{953BE804-82B4-47C0-B3F6-2332D56DE7B3}"/>
    <dgm:cxn modelId="{30D30F94-60D5-4602-A429-448848933BA6}" srcId="{37ADDC16-D879-45E2-BD44-936B23A8DCDF}" destId="{CACD2D60-970F-4538-B3BE-90348ADB1E1C}" srcOrd="0" destOrd="0" parTransId="{2DC883AC-6A66-44B0-A059-738CD638CBFA}" sibTransId="{C4F6A0F2-B77C-4243-B6A1-C0BB42D50A5F}"/>
    <dgm:cxn modelId="{1F5F77D8-8AE6-4E07-87A2-EB42E0544E13}" srcId="{3F342FB8-5144-4028-9853-EAFBB6299973}" destId="{A2F51343-D350-43A8-B690-F8C08A9DB827}" srcOrd="0" destOrd="0" parTransId="{441121D0-E70A-45FF-85D9-F772434D2D12}" sibTransId="{F1211B2B-0E15-4249-B293-426F707F1E27}"/>
    <dgm:cxn modelId="{32D3331A-6322-4085-9037-EDC784FBCFB2}" srcId="{1698F991-9703-449A-AEA2-45B48BF7B210}" destId="{68764895-087E-46E4-975A-C16E2871F4FF}" srcOrd="0" destOrd="0" parTransId="{2DD77A44-BB93-4C86-8BCE-B5A3EF890933}" sibTransId="{E5298B7C-B250-419E-85AA-1776523CEF68}"/>
    <dgm:cxn modelId="{B1925323-5D7D-4EF8-9DF1-B6D8A0606F38}" srcId="{1C328A8B-687F-4F07-8E59-1C27872CBB4C}" destId="{37ADDC16-D879-45E2-BD44-936B23A8DCDF}" srcOrd="0" destOrd="0" parTransId="{B7DD16B2-878E-481D-AC44-6929A807115E}" sibTransId="{A23731AB-30F9-4ED5-ADC1-C8AA4266C00C}"/>
    <dgm:cxn modelId="{DE8A6E8B-C81D-4C33-A681-7CE986F2B0F8}" srcId="{1C328A8B-687F-4F07-8E59-1C27872CBB4C}" destId="{3F342FB8-5144-4028-9853-EAFBB6299973}" srcOrd="1" destOrd="0" parTransId="{24736C93-F8D7-4B1C-B8B8-802DB92F6ED2}" sibTransId="{D2E9B567-EAE1-46AF-8AF3-9F0CF1F75D82}"/>
    <dgm:cxn modelId="{C08E57BC-1CC1-47FE-9DE3-574C3E4E190F}" type="presOf" srcId="{A2F51343-D350-43A8-B690-F8C08A9DB827}" destId="{A0C09DD1-DED8-416B-9484-404014E77072}" srcOrd="0" destOrd="0" presId="urn:microsoft.com/office/officeart/2005/8/layout/chevron2"/>
    <dgm:cxn modelId="{1147CA22-4837-4C73-BA91-E29BF9A3AD2F}" type="presOf" srcId="{1C328A8B-687F-4F07-8E59-1C27872CBB4C}" destId="{61AB7263-9B5C-424A-B742-06317423F932}" srcOrd="0" destOrd="0" presId="urn:microsoft.com/office/officeart/2005/8/layout/chevron2"/>
    <dgm:cxn modelId="{B793306C-8FCC-425F-B548-B56BFF0B31CF}" type="presOf" srcId="{1698F991-9703-449A-AEA2-45B48BF7B210}" destId="{95119A78-D2BB-4A06-BAC8-DBF195F55194}" srcOrd="0" destOrd="0" presId="urn:microsoft.com/office/officeart/2005/8/layout/chevron2"/>
    <dgm:cxn modelId="{278195BE-8F3F-47E3-AEF9-72BB4B18005C}" type="presParOf" srcId="{61AB7263-9B5C-424A-B742-06317423F932}" destId="{3D8B7E71-C8B6-443A-AC7F-98909F82D035}" srcOrd="0" destOrd="0" presId="urn:microsoft.com/office/officeart/2005/8/layout/chevron2"/>
    <dgm:cxn modelId="{AF993B47-C095-4199-989D-2257CA5B6D95}" type="presParOf" srcId="{3D8B7E71-C8B6-443A-AC7F-98909F82D035}" destId="{BFBC0530-5B11-4780-9ABB-977A3B5C1F7E}" srcOrd="0" destOrd="0" presId="urn:microsoft.com/office/officeart/2005/8/layout/chevron2"/>
    <dgm:cxn modelId="{FEA90169-8A95-4754-9E12-601BE1E1D844}" type="presParOf" srcId="{3D8B7E71-C8B6-443A-AC7F-98909F82D035}" destId="{DDE8DE46-7EB3-4051-AFD5-6FFE31E2BDC2}" srcOrd="1" destOrd="0" presId="urn:microsoft.com/office/officeart/2005/8/layout/chevron2"/>
    <dgm:cxn modelId="{FFED5B8B-D733-4317-BE7F-1047178069E7}" type="presParOf" srcId="{61AB7263-9B5C-424A-B742-06317423F932}" destId="{8A0B7C54-9EEC-4245-8EE2-258151603236}" srcOrd="1" destOrd="0" presId="urn:microsoft.com/office/officeart/2005/8/layout/chevron2"/>
    <dgm:cxn modelId="{C54F8706-DAE5-4F0E-AA78-C112EFA004B2}" type="presParOf" srcId="{61AB7263-9B5C-424A-B742-06317423F932}" destId="{E666962B-2B74-41E2-BD25-A8D8B6079254}" srcOrd="2" destOrd="0" presId="urn:microsoft.com/office/officeart/2005/8/layout/chevron2"/>
    <dgm:cxn modelId="{A0383575-AF20-49C2-A2C7-E6D7B6D771E7}" type="presParOf" srcId="{E666962B-2B74-41E2-BD25-A8D8B6079254}" destId="{D4E238D2-63D5-4586-AB91-FF76E70C02FC}" srcOrd="0" destOrd="0" presId="urn:microsoft.com/office/officeart/2005/8/layout/chevron2"/>
    <dgm:cxn modelId="{0F19415F-98FC-4FB7-A10B-3097549AA212}" type="presParOf" srcId="{E666962B-2B74-41E2-BD25-A8D8B6079254}" destId="{A0C09DD1-DED8-416B-9484-404014E77072}" srcOrd="1" destOrd="0" presId="urn:microsoft.com/office/officeart/2005/8/layout/chevron2"/>
    <dgm:cxn modelId="{F06A59FD-7EB4-4FF0-A859-80C05C1643FB}" type="presParOf" srcId="{61AB7263-9B5C-424A-B742-06317423F932}" destId="{4A807D2F-85C2-43B3-9E72-644FBC5810E0}" srcOrd="3" destOrd="0" presId="urn:microsoft.com/office/officeart/2005/8/layout/chevron2"/>
    <dgm:cxn modelId="{9D49AEDA-8CFB-48F2-AF58-CCFD83F51693}" type="presParOf" srcId="{61AB7263-9B5C-424A-B742-06317423F932}" destId="{33A56D9F-E8B5-4B87-8151-930AB8E8BB96}" srcOrd="4" destOrd="0" presId="urn:microsoft.com/office/officeart/2005/8/layout/chevron2"/>
    <dgm:cxn modelId="{920D1C87-6A04-409F-A114-E429781E1C3D}" type="presParOf" srcId="{33A56D9F-E8B5-4B87-8151-930AB8E8BB96}" destId="{95119A78-D2BB-4A06-BAC8-DBF195F55194}" srcOrd="0" destOrd="0" presId="urn:microsoft.com/office/officeart/2005/8/layout/chevron2"/>
    <dgm:cxn modelId="{8A679448-AE57-46DF-8CE7-C71C7DDF7FC0}" type="presParOf" srcId="{33A56D9F-E8B5-4B87-8151-930AB8E8BB96}" destId="{C66F297A-8AD5-408F-A8C4-31F83EAFD696}"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6F7D-87A2-466E-A1A5-71C026AC286E}">
      <dsp:nvSpPr>
        <dsp:cNvPr id="0" name=""/>
        <dsp:cNvSpPr/>
      </dsp:nvSpPr>
      <dsp:spPr>
        <a:xfrm>
          <a:off x="-5413189" y="-821896"/>
          <a:ext cx="6390862" cy="6390862"/>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DA8C6-3128-4D8C-8182-CEC886B6181B}">
      <dsp:nvSpPr>
        <dsp:cNvPr id="0" name=""/>
        <dsp:cNvSpPr/>
      </dsp:nvSpPr>
      <dsp:spPr>
        <a:xfrm>
          <a:off x="326635" y="197594"/>
          <a:ext cx="7751818" cy="593573"/>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149"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Stimulation of direct private foreign investments </a:t>
          </a:r>
          <a:endParaRPr lang="ru-RU" sz="2000" b="1" kern="1200" dirty="0">
            <a:latin typeface="+mj-lt"/>
          </a:endParaRPr>
        </a:p>
      </dsp:txBody>
      <dsp:txXfrm>
        <a:off x="326635" y="197594"/>
        <a:ext cx="7751818" cy="593573"/>
      </dsp:txXfrm>
    </dsp:sp>
    <dsp:sp modelId="{67EA1FB0-5FEF-4D0A-98C4-DC40D2E10A4B}">
      <dsp:nvSpPr>
        <dsp:cNvPr id="0" name=""/>
        <dsp:cNvSpPr/>
      </dsp:nvSpPr>
      <dsp:spPr>
        <a:xfrm>
          <a:off x="0" y="170024"/>
          <a:ext cx="741967" cy="741967"/>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6398246-5E86-45D9-904F-6328E9691E08}">
      <dsp:nvSpPr>
        <dsp:cNvPr id="0" name=""/>
        <dsp:cNvSpPr/>
      </dsp:nvSpPr>
      <dsp:spPr>
        <a:xfrm>
          <a:off x="820934" y="925601"/>
          <a:ext cx="7265779" cy="967999"/>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149"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Construction and modernization of hotels and other similar means of accommodation, as well as other tourism related projects </a:t>
          </a:r>
          <a:endParaRPr lang="ru-RU" sz="2000" b="1" kern="1200" dirty="0"/>
        </a:p>
      </dsp:txBody>
      <dsp:txXfrm>
        <a:off x="820934" y="925601"/>
        <a:ext cx="7265779" cy="967999"/>
      </dsp:txXfrm>
    </dsp:sp>
    <dsp:sp modelId="{EDEE2E07-9EFE-493F-9385-4757EA8D060C}">
      <dsp:nvSpPr>
        <dsp:cNvPr id="0" name=""/>
        <dsp:cNvSpPr/>
      </dsp:nvSpPr>
      <dsp:spPr>
        <a:xfrm>
          <a:off x="367150" y="1027861"/>
          <a:ext cx="741967" cy="741967"/>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F0DFE9B-E8CF-4D08-B47D-8004FDAB094C}">
      <dsp:nvSpPr>
        <dsp:cNvPr id="0" name=""/>
        <dsp:cNvSpPr/>
      </dsp:nvSpPr>
      <dsp:spPr>
        <a:xfrm>
          <a:off x="957499" y="2029582"/>
          <a:ext cx="7122759" cy="593573"/>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149"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Managing the on-going tourism related activities</a:t>
          </a:r>
          <a:endParaRPr lang="ru-RU" sz="2000" b="0" kern="1200" dirty="0">
            <a:latin typeface="+mj-lt"/>
            <a:cs typeface="Times New Roman" panose="02020603050405020304" pitchFamily="18" charset="0"/>
          </a:endParaRPr>
        </a:p>
      </dsp:txBody>
      <dsp:txXfrm>
        <a:off x="957499" y="2029582"/>
        <a:ext cx="7122759" cy="593573"/>
      </dsp:txXfrm>
    </dsp:sp>
    <dsp:sp modelId="{5DCDDDCD-DB65-46B6-932A-59B14C5E0AD8}">
      <dsp:nvSpPr>
        <dsp:cNvPr id="0" name=""/>
        <dsp:cNvSpPr/>
      </dsp:nvSpPr>
      <dsp:spPr>
        <a:xfrm>
          <a:off x="593564" y="1942800"/>
          <a:ext cx="741967" cy="741967"/>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21F976F-ED03-456F-B5B5-6E488E7CC02A}">
      <dsp:nvSpPr>
        <dsp:cNvPr id="0" name=""/>
        <dsp:cNvSpPr/>
      </dsp:nvSpPr>
      <dsp:spPr>
        <a:xfrm>
          <a:off x="666911" y="2837531"/>
          <a:ext cx="7437464" cy="645831"/>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149"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t>  </a:t>
          </a:r>
          <a:r>
            <a:rPr lang="en-US" sz="2000" b="1" kern="1200" dirty="0" smtClean="0"/>
            <a:t>Acquiring means of transportation for tourism related activities </a:t>
          </a:r>
          <a:endParaRPr lang="ru-RU" sz="2000" b="0" kern="1200" dirty="0">
            <a:latin typeface="+mj-lt"/>
            <a:cs typeface="Times New Roman" panose="02020603050405020304" pitchFamily="18" charset="0"/>
          </a:endParaRPr>
        </a:p>
      </dsp:txBody>
      <dsp:txXfrm>
        <a:off x="666911" y="2837531"/>
        <a:ext cx="7437464" cy="645831"/>
      </dsp:txXfrm>
    </dsp:sp>
    <dsp:sp modelId="{841711FE-5AC4-4A3B-ABE8-1A68A721D54C}">
      <dsp:nvSpPr>
        <dsp:cNvPr id="0" name=""/>
        <dsp:cNvSpPr/>
      </dsp:nvSpPr>
      <dsp:spPr>
        <a:xfrm>
          <a:off x="366431" y="2818400"/>
          <a:ext cx="741967" cy="741967"/>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5DD00AD-C402-4957-82B2-228D315B9BDE}">
      <dsp:nvSpPr>
        <dsp:cNvPr id="0" name=""/>
        <dsp:cNvSpPr/>
      </dsp:nvSpPr>
      <dsp:spPr>
        <a:xfrm>
          <a:off x="615160" y="3821661"/>
          <a:ext cx="7463485" cy="792711"/>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149" tIns="50800" rIns="50800" bIns="50800" numCol="1" spcCol="1270" anchor="ctr" anchorCtr="0">
          <a:noAutofit/>
        </a:bodyPr>
        <a:lstStyle/>
        <a:p>
          <a:pPr lvl="0" algn="l" defTabSz="889000">
            <a:lnSpc>
              <a:spcPct val="100000"/>
            </a:lnSpc>
            <a:spcBef>
              <a:spcPct val="0"/>
            </a:spcBef>
            <a:spcAft>
              <a:spcPct val="35000"/>
            </a:spcAft>
          </a:pPr>
          <a:r>
            <a:rPr lang="en-US" sz="2000" b="1" kern="1200" dirty="0" smtClean="0"/>
            <a:t>Integrating IKT into tourism related activities</a:t>
          </a:r>
          <a:endParaRPr lang="ru-RU" sz="2000" b="0" kern="1200" dirty="0">
            <a:latin typeface="+mj-lt"/>
            <a:cs typeface="Times New Roman" panose="02020603050405020304" pitchFamily="18" charset="0"/>
          </a:endParaRPr>
        </a:p>
      </dsp:txBody>
      <dsp:txXfrm>
        <a:off x="615160" y="3821661"/>
        <a:ext cx="7463485" cy="792711"/>
      </dsp:txXfrm>
    </dsp:sp>
    <dsp:sp modelId="{18B1EB13-59C3-4DAB-8271-F499960AE630}">
      <dsp:nvSpPr>
        <dsp:cNvPr id="0" name=""/>
        <dsp:cNvSpPr/>
      </dsp:nvSpPr>
      <dsp:spPr>
        <a:xfrm>
          <a:off x="68415" y="3856743"/>
          <a:ext cx="741967" cy="741967"/>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6F7D-87A2-466E-A1A5-71C026AC286E}">
      <dsp:nvSpPr>
        <dsp:cNvPr id="0" name=""/>
        <dsp:cNvSpPr/>
      </dsp:nvSpPr>
      <dsp:spPr>
        <a:xfrm>
          <a:off x="-5987789" y="-909455"/>
          <a:ext cx="7075044" cy="7075044"/>
        </a:xfrm>
        <a:prstGeom prst="blockArc">
          <a:avLst>
            <a:gd name="adj1" fmla="val 18900000"/>
            <a:gd name="adj2" fmla="val 2700000"/>
            <a:gd name="adj3" fmla="val 30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DA8C6-3128-4D8C-8182-CEC886B6181B}">
      <dsp:nvSpPr>
        <dsp:cNvPr id="0" name=""/>
        <dsp:cNvSpPr/>
      </dsp:nvSpPr>
      <dsp:spPr>
        <a:xfrm>
          <a:off x="346606" y="218784"/>
          <a:ext cx="10689477" cy="657226"/>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674"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latin typeface="+mj-lt"/>
            </a:rPr>
            <a:t>Stimulation of direct private foreign investments </a:t>
          </a:r>
          <a:endParaRPr lang="ru-RU" sz="2000" b="1" kern="1200" dirty="0">
            <a:latin typeface="+mj-lt"/>
          </a:endParaRPr>
        </a:p>
      </dsp:txBody>
      <dsp:txXfrm>
        <a:off x="346606" y="218784"/>
        <a:ext cx="10689477" cy="657226"/>
      </dsp:txXfrm>
    </dsp:sp>
    <dsp:sp modelId="{67EA1FB0-5FEF-4D0A-98C4-DC40D2E10A4B}">
      <dsp:nvSpPr>
        <dsp:cNvPr id="0" name=""/>
        <dsp:cNvSpPr/>
      </dsp:nvSpPr>
      <dsp:spPr>
        <a:xfrm>
          <a:off x="0" y="188257"/>
          <a:ext cx="821533" cy="821533"/>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6398246-5E86-45D9-904F-6328E9691E08}">
      <dsp:nvSpPr>
        <dsp:cNvPr id="0" name=""/>
        <dsp:cNvSpPr/>
      </dsp:nvSpPr>
      <dsp:spPr>
        <a:xfrm>
          <a:off x="990411" y="1191822"/>
          <a:ext cx="10057014" cy="701129"/>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674"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Construction and modernization of hotels and other similar types of accommodation, as well as other tourism related projects </a:t>
          </a:r>
          <a:endParaRPr lang="ru-RU" sz="2000" b="1" kern="1200" dirty="0"/>
        </a:p>
      </dsp:txBody>
      <dsp:txXfrm>
        <a:off x="990411" y="1191822"/>
        <a:ext cx="10057014" cy="701129"/>
      </dsp:txXfrm>
    </dsp:sp>
    <dsp:sp modelId="{EDEE2E07-9EFE-493F-9385-4757EA8D060C}">
      <dsp:nvSpPr>
        <dsp:cNvPr id="0" name=""/>
        <dsp:cNvSpPr/>
      </dsp:nvSpPr>
      <dsp:spPr>
        <a:xfrm>
          <a:off x="411840" y="1138087"/>
          <a:ext cx="821533" cy="821533"/>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F0DFE9B-E8CF-4D08-B47D-8004FDAB094C}">
      <dsp:nvSpPr>
        <dsp:cNvPr id="0" name=""/>
        <dsp:cNvSpPr/>
      </dsp:nvSpPr>
      <dsp:spPr>
        <a:xfrm>
          <a:off x="1065497" y="2247230"/>
          <a:ext cx="9973075" cy="657226"/>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674"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t>Managing the on-going tourism related activities</a:t>
          </a:r>
          <a:endParaRPr lang="ru-RU" sz="2000" b="0" kern="1200" dirty="0">
            <a:latin typeface="+mj-lt"/>
            <a:cs typeface="Times New Roman" panose="02020603050405020304" pitchFamily="18" charset="0"/>
          </a:endParaRPr>
        </a:p>
      </dsp:txBody>
      <dsp:txXfrm>
        <a:off x="1065497" y="2247230"/>
        <a:ext cx="9973075" cy="657226"/>
      </dsp:txXfrm>
    </dsp:sp>
    <dsp:sp modelId="{5DCDDDCD-DB65-46B6-932A-59B14C5E0AD8}">
      <dsp:nvSpPr>
        <dsp:cNvPr id="0" name=""/>
        <dsp:cNvSpPr/>
      </dsp:nvSpPr>
      <dsp:spPr>
        <a:xfrm>
          <a:off x="662535" y="2151142"/>
          <a:ext cx="821533" cy="821533"/>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21F976F-ED03-456F-B5B5-6E488E7CC02A}">
      <dsp:nvSpPr>
        <dsp:cNvPr id="0" name=""/>
        <dsp:cNvSpPr/>
      </dsp:nvSpPr>
      <dsp:spPr>
        <a:xfrm>
          <a:off x="751028" y="3258791"/>
          <a:ext cx="10296397" cy="683312"/>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674" tIns="50800" rIns="50800" bIns="50800" numCol="1" spcCol="1270" anchor="ctr" anchorCtr="0">
          <a:noAutofit/>
        </a:bodyPr>
        <a:lstStyle/>
        <a:p>
          <a:pPr lvl="0" algn="l" defTabSz="889000">
            <a:lnSpc>
              <a:spcPct val="90000"/>
            </a:lnSpc>
            <a:spcBef>
              <a:spcPct val="0"/>
            </a:spcBef>
            <a:spcAft>
              <a:spcPct val="35000"/>
            </a:spcAft>
          </a:pPr>
          <a:r>
            <a:rPr lang="ru-RU" sz="2000" b="1" kern="1200" dirty="0" smtClean="0"/>
            <a:t>  </a:t>
          </a:r>
          <a:r>
            <a:rPr lang="en-US" sz="2000" b="1" kern="1200" dirty="0" smtClean="0"/>
            <a:t>Acquiring means of transportation for tourism related activities </a:t>
          </a:r>
          <a:endParaRPr lang="ru-RU" sz="2000" b="0" kern="1200" dirty="0">
            <a:latin typeface="+mj-lt"/>
            <a:cs typeface="Times New Roman" panose="02020603050405020304" pitchFamily="18" charset="0"/>
          </a:endParaRPr>
        </a:p>
      </dsp:txBody>
      <dsp:txXfrm>
        <a:off x="751028" y="3258791"/>
        <a:ext cx="10296397" cy="683312"/>
      </dsp:txXfrm>
    </dsp:sp>
    <dsp:sp modelId="{841711FE-5AC4-4A3B-ABE8-1A68A721D54C}">
      <dsp:nvSpPr>
        <dsp:cNvPr id="0" name=""/>
        <dsp:cNvSpPr/>
      </dsp:nvSpPr>
      <dsp:spPr>
        <a:xfrm>
          <a:off x="411044" y="3120639"/>
          <a:ext cx="821533" cy="821533"/>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5DD00AD-C402-4957-82B2-228D315B9BDE}">
      <dsp:nvSpPr>
        <dsp:cNvPr id="0" name=""/>
        <dsp:cNvSpPr/>
      </dsp:nvSpPr>
      <dsp:spPr>
        <a:xfrm>
          <a:off x="776767" y="4346420"/>
          <a:ext cx="10327665" cy="629478"/>
        </a:xfrm>
        <a:prstGeom prst="rect">
          <a:avLst/>
        </a:prstGeom>
        <a:solidFill>
          <a:srgbClr val="99CCFF">
            <a:alpha val="5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674" tIns="50800" rIns="50800" bIns="50800" numCol="1" spcCol="1270" anchor="ctr" anchorCtr="0">
          <a:noAutofit/>
        </a:bodyPr>
        <a:lstStyle/>
        <a:p>
          <a:pPr lvl="0" algn="l" defTabSz="889000">
            <a:lnSpc>
              <a:spcPct val="100000"/>
            </a:lnSpc>
            <a:spcBef>
              <a:spcPct val="0"/>
            </a:spcBef>
            <a:spcAft>
              <a:spcPct val="35000"/>
            </a:spcAft>
          </a:pPr>
          <a:r>
            <a:rPr lang="en-US" sz="2000" b="1" kern="1200" dirty="0" smtClean="0"/>
            <a:t>Integrating IKT into tourism related activities</a:t>
          </a:r>
          <a:endParaRPr lang="ru-RU" sz="2000" b="0" kern="1200" dirty="0">
            <a:latin typeface="+mj-lt"/>
            <a:cs typeface="Times New Roman" panose="02020603050405020304" pitchFamily="18" charset="0"/>
          </a:endParaRPr>
        </a:p>
      </dsp:txBody>
      <dsp:txXfrm>
        <a:off x="776767" y="4346420"/>
        <a:ext cx="10327665" cy="629478"/>
      </dsp:txXfrm>
    </dsp:sp>
    <dsp:sp modelId="{18B1EB13-59C3-4DAB-8271-F499960AE630}">
      <dsp:nvSpPr>
        <dsp:cNvPr id="0" name=""/>
        <dsp:cNvSpPr/>
      </dsp:nvSpPr>
      <dsp:spPr>
        <a:xfrm>
          <a:off x="81069" y="4270331"/>
          <a:ext cx="821533" cy="821533"/>
        </a:xfrm>
        <a:prstGeom prst="ellipse">
          <a:avLst/>
        </a:prstGeom>
        <a:solidFill>
          <a:srgbClr val="3D5B8C"/>
        </a:soli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C0530-5B11-4780-9ABB-977A3B5C1F7E}">
      <dsp:nvSpPr>
        <dsp:cNvPr id="0" name=""/>
        <dsp:cNvSpPr/>
      </dsp:nvSpPr>
      <dsp:spPr>
        <a:xfrm rot="5400000">
          <a:off x="-422255" y="467288"/>
          <a:ext cx="1706559" cy="865555"/>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solidFill>
              <a:schemeClr val="bg1"/>
            </a:solidFill>
          </a:endParaRPr>
        </a:p>
      </dsp:txBody>
      <dsp:txXfrm rot="-5400000">
        <a:off x="-1752" y="479564"/>
        <a:ext cx="865555" cy="841004"/>
      </dsp:txXfrm>
    </dsp:sp>
    <dsp:sp modelId="{DDE8DE46-7EB3-4051-AFD5-6FFE31E2BDC2}">
      <dsp:nvSpPr>
        <dsp:cNvPr id="0" name=""/>
        <dsp:cNvSpPr/>
      </dsp:nvSpPr>
      <dsp:spPr>
        <a:xfrm rot="5400000">
          <a:off x="5281009" y="-4336407"/>
          <a:ext cx="1353223" cy="101946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mn-lt"/>
            </a:rPr>
            <a:t>Free tourism zone is free economic zone.</a:t>
          </a:r>
          <a:endParaRPr lang="ru-RU" sz="1900" kern="1200" dirty="0">
            <a:latin typeface="+mn-lt"/>
            <a:cs typeface="Times New Roman" panose="02020603050405020304" pitchFamily="18" charset="0"/>
          </a:endParaRPr>
        </a:p>
      </dsp:txBody>
      <dsp:txXfrm rot="-5400000">
        <a:off x="860296" y="150365"/>
        <a:ext cx="10128592" cy="1221105"/>
      </dsp:txXfrm>
    </dsp:sp>
    <dsp:sp modelId="{D4E238D2-63D5-4586-AB91-FF76E70C02FC}">
      <dsp:nvSpPr>
        <dsp:cNvPr id="0" name=""/>
        <dsp:cNvSpPr/>
      </dsp:nvSpPr>
      <dsp:spPr>
        <a:xfrm rot="5400000">
          <a:off x="-321900" y="1928440"/>
          <a:ext cx="1488241" cy="847947"/>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p>
      </dsp:txBody>
      <dsp:txXfrm rot="-5400000">
        <a:off x="-1752" y="2032267"/>
        <a:ext cx="847947" cy="640294"/>
      </dsp:txXfrm>
    </dsp:sp>
    <dsp:sp modelId="{A0C09DD1-DED8-416B-9484-404014E77072}">
      <dsp:nvSpPr>
        <dsp:cNvPr id="0" name=""/>
        <dsp:cNvSpPr/>
      </dsp:nvSpPr>
      <dsp:spPr>
        <a:xfrm rot="5400000">
          <a:off x="5404934" y="-2873550"/>
          <a:ext cx="1058402" cy="101946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mn-lt"/>
              <a:cs typeface="Times New Roman" panose="02020603050405020304" pitchFamily="18" charset="0"/>
            </a:rPr>
            <a:t>The Law regarding free economic zones (including all incentives and preferences in place for free economic zones and all its participants) is applied to open tourist zone and business entities registered as participants  within the free tourism zone</a:t>
          </a:r>
          <a:r>
            <a:rPr lang="ru-RU" sz="1900" kern="1200" dirty="0" smtClean="0">
              <a:latin typeface="+mn-lt"/>
              <a:cs typeface="Times New Roman" panose="02020603050405020304" pitchFamily="18" charset="0"/>
            </a:rPr>
            <a:t>.</a:t>
          </a:r>
          <a:endParaRPr lang="ru-RU" sz="1900" kern="1200" dirty="0">
            <a:latin typeface="+mn-lt"/>
            <a:cs typeface="Times New Roman" panose="02020603050405020304" pitchFamily="18" charset="0"/>
          </a:endParaRPr>
        </a:p>
      </dsp:txBody>
      <dsp:txXfrm rot="-5400000">
        <a:off x="836810" y="1746241"/>
        <a:ext cx="10142984" cy="955068"/>
      </dsp:txXfrm>
    </dsp:sp>
    <dsp:sp modelId="{95119A78-D2BB-4A06-BAC8-DBF195F55194}">
      <dsp:nvSpPr>
        <dsp:cNvPr id="0" name=""/>
        <dsp:cNvSpPr/>
      </dsp:nvSpPr>
      <dsp:spPr>
        <a:xfrm rot="5400000">
          <a:off x="-357769" y="3303344"/>
          <a:ext cx="1550835" cy="838803"/>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ru-RU" sz="2200" kern="1200" dirty="0"/>
        </a:p>
      </dsp:txBody>
      <dsp:txXfrm rot="-5400000">
        <a:off x="-1752" y="3366730"/>
        <a:ext cx="838803" cy="712032"/>
      </dsp:txXfrm>
    </dsp:sp>
    <dsp:sp modelId="{C66F297A-8AD5-408F-A8C4-31F83EAFD696}">
      <dsp:nvSpPr>
        <dsp:cNvPr id="0" name=""/>
        <dsp:cNvSpPr/>
      </dsp:nvSpPr>
      <dsp:spPr>
        <a:xfrm rot="5400000">
          <a:off x="5424365" y="-1480623"/>
          <a:ext cx="1039757" cy="101946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latin typeface="+mn-lt"/>
              <a:cs typeface="Times New Roman" panose="02020603050405020304" pitchFamily="18" charset="0"/>
            </a:rPr>
            <a:t>The duration of free economic zone is 30 years with the potential for further extension.</a:t>
          </a:r>
          <a:endParaRPr lang="ru-RU" sz="1900" kern="1200" dirty="0">
            <a:latin typeface="+mn-lt"/>
            <a:cs typeface="Times New Roman" panose="02020603050405020304" pitchFamily="18" charset="0"/>
          </a:endParaRPr>
        </a:p>
      </dsp:txBody>
      <dsp:txXfrm rot="-5400000">
        <a:off x="846919" y="3147580"/>
        <a:ext cx="10143894" cy="9382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C0530-5B11-4780-9ABB-977A3B5C1F7E}">
      <dsp:nvSpPr>
        <dsp:cNvPr id="0" name=""/>
        <dsp:cNvSpPr/>
      </dsp:nvSpPr>
      <dsp:spPr>
        <a:xfrm rot="5400000">
          <a:off x="-467626" y="453148"/>
          <a:ext cx="1814571" cy="920338"/>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solidFill>
              <a:schemeClr val="bg1"/>
            </a:solidFill>
          </a:endParaRPr>
        </a:p>
      </dsp:txBody>
      <dsp:txXfrm rot="-5400000">
        <a:off x="-20509" y="466200"/>
        <a:ext cx="920338" cy="894233"/>
      </dsp:txXfrm>
    </dsp:sp>
    <dsp:sp modelId="{DDE8DE46-7EB3-4051-AFD5-6FFE31E2BDC2}">
      <dsp:nvSpPr>
        <dsp:cNvPr id="0" name=""/>
        <dsp:cNvSpPr/>
      </dsp:nvSpPr>
      <dsp:spPr>
        <a:xfrm rot="5400000">
          <a:off x="5285476" y="-4290946"/>
          <a:ext cx="1259283" cy="1011261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rPr>
            <a:t>Free tourism zone is free economic zone.</a:t>
          </a:r>
          <a:endParaRPr lang="ru-RU" sz="2000" kern="1200" dirty="0">
            <a:latin typeface="+mn-lt"/>
            <a:cs typeface="Times New Roman" panose="02020603050405020304" pitchFamily="18" charset="0"/>
          </a:endParaRPr>
        </a:p>
      </dsp:txBody>
      <dsp:txXfrm rot="-5400000">
        <a:off x="858809" y="197194"/>
        <a:ext cx="10051146" cy="1136337"/>
      </dsp:txXfrm>
    </dsp:sp>
    <dsp:sp modelId="{D4E238D2-63D5-4586-AB91-FF76E70C02FC}">
      <dsp:nvSpPr>
        <dsp:cNvPr id="0" name=""/>
        <dsp:cNvSpPr/>
      </dsp:nvSpPr>
      <dsp:spPr>
        <a:xfrm rot="5400000">
          <a:off x="-360920" y="2015440"/>
          <a:ext cx="1582436" cy="901615"/>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20509" y="2125838"/>
        <a:ext cx="901615" cy="680821"/>
      </dsp:txXfrm>
    </dsp:sp>
    <dsp:sp modelId="{A0C09DD1-DED8-416B-9484-404014E77072}">
      <dsp:nvSpPr>
        <dsp:cNvPr id="0" name=""/>
        <dsp:cNvSpPr/>
      </dsp:nvSpPr>
      <dsp:spPr>
        <a:xfrm rot="5400000">
          <a:off x="5328605" y="-2689549"/>
          <a:ext cx="1125391" cy="100380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Times New Roman" panose="02020603050405020304" pitchFamily="18" charset="0"/>
            </a:rPr>
            <a:t>The Law regarding free economic zones (including all incentives and preferences in place for free economic zones and all its participants) is applied to open tourist zone and business entities registered as participants  within the free tourism zone</a:t>
          </a:r>
          <a:r>
            <a:rPr lang="ru-RU" sz="2000" kern="1200" dirty="0" smtClean="0">
              <a:latin typeface="+mn-lt"/>
              <a:cs typeface="Times New Roman" panose="02020603050405020304" pitchFamily="18" charset="0"/>
            </a:rPr>
            <a:t>.</a:t>
          </a:r>
          <a:endParaRPr lang="ru-RU" sz="2000" kern="1200" dirty="0">
            <a:latin typeface="+mn-lt"/>
            <a:cs typeface="Times New Roman" panose="02020603050405020304" pitchFamily="18" charset="0"/>
          </a:endParaRPr>
        </a:p>
      </dsp:txBody>
      <dsp:txXfrm rot="-5400000">
        <a:off x="872283" y="1821710"/>
        <a:ext cx="9983099" cy="1015517"/>
      </dsp:txXfrm>
    </dsp:sp>
    <dsp:sp modelId="{95119A78-D2BB-4A06-BAC8-DBF195F55194}">
      <dsp:nvSpPr>
        <dsp:cNvPr id="0" name=""/>
        <dsp:cNvSpPr/>
      </dsp:nvSpPr>
      <dsp:spPr>
        <a:xfrm rot="5400000">
          <a:off x="-399059" y="3486025"/>
          <a:ext cx="1648991" cy="891893"/>
        </a:xfrm>
        <a:prstGeom prst="chevron">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20509" y="3553423"/>
        <a:ext cx="891893" cy="757098"/>
      </dsp:txXfrm>
    </dsp:sp>
    <dsp:sp modelId="{C66F297A-8AD5-408F-A8C4-31F83EAFD696}">
      <dsp:nvSpPr>
        <dsp:cNvPr id="0" name=""/>
        <dsp:cNvSpPr/>
      </dsp:nvSpPr>
      <dsp:spPr>
        <a:xfrm rot="5400000">
          <a:off x="5348111" y="-1199801"/>
          <a:ext cx="1105566" cy="100380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cs typeface="Times New Roman" panose="02020603050405020304" pitchFamily="18" charset="0"/>
            </a:rPr>
            <a:t>The duration of free economic zone is 30 years with the potential for further extension.</a:t>
          </a:r>
          <a:endParaRPr lang="ru-RU" sz="2000" kern="1200" dirty="0">
            <a:latin typeface="+mn-lt"/>
            <a:cs typeface="Times New Roman" panose="02020603050405020304" pitchFamily="18" charset="0"/>
          </a:endParaRPr>
        </a:p>
      </dsp:txBody>
      <dsp:txXfrm rot="-5400000">
        <a:off x="881877" y="3320402"/>
        <a:ext cx="9984067" cy="99762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F0A90-54AD-472D-937B-C0E467CF5F52}" type="datetimeFigureOut">
              <a:rPr lang="ru-RU" smtClean="0"/>
              <a:pPr/>
              <a:t>28.03.2019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393A4-72FF-4AC8-A509-830F79073F25}" type="slidenum">
              <a:rPr lang="ru-RU" smtClean="0"/>
              <a:pPr/>
              <a:t>‹#›</a:t>
            </a:fld>
            <a:endParaRPr lang="ru-RU"/>
          </a:p>
        </p:txBody>
      </p:sp>
    </p:spTree>
    <p:extLst>
      <p:ext uri="{BB962C8B-B14F-4D97-AF65-F5344CB8AC3E}">
        <p14:creationId xmlns:p14="http://schemas.microsoft.com/office/powerpoint/2010/main" val="228323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027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299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975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4404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2412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836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97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35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6559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543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8363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0707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122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5369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139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4868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410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2742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997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2223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66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67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6856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7213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37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8962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918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10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448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855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250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749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4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702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007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4772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4086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3504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5759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04855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9194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1626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903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032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4185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8841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2063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31273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12664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4781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1789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7483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9010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9881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362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28699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858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2937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3001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3614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220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4542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6679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3128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280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94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81791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085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06751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9263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3220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94844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884979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24659"/>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7062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44855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46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3338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13496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7608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0747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26238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82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861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37953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D16B6D-E73E-4899-99E7-B700AB2C65C1}"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5B42450D-E091-427B-9B0E-041B54CBB2F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508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853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05937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180695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C54D82-C610-4F40-B620-E673459195BC}" type="datetimeFigureOut">
              <a:rPr lang="ru-RU" smtClean="0"/>
              <a:pPr/>
              <a:t>28.03.2019</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77A436-3EE4-4B32-95EF-84FAF913821B}" type="slidenum">
              <a:rPr lang="ru-RU" smtClean="0"/>
              <a:pPr/>
              <a:t>‹#›</a:t>
            </a:fld>
            <a:endParaRPr lang="ru-RU"/>
          </a:p>
        </p:txBody>
      </p:sp>
    </p:spTree>
    <p:extLst>
      <p:ext uri="{BB962C8B-B14F-4D97-AF65-F5344CB8AC3E}">
        <p14:creationId xmlns:p14="http://schemas.microsoft.com/office/powerpoint/2010/main" val="96671996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035733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4299914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22319-502B-4191-BE75-1A712ACBAFFC}"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11C2-F99C-4F1B-AAE6-EEC505C11B7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612705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D33D-FB9E-4CB9-BA2C-67D918ABAD2A}" type="datetimeFigureOut">
              <a:rPr lang="ru-RU" smtClean="0">
                <a:solidFill>
                  <a:prstClr val="black">
                    <a:tint val="75000"/>
                  </a:prstClr>
                </a:solidFill>
              </a:rPr>
              <a:pPr/>
              <a:t>28.03.2019</a:t>
            </a:fld>
            <a:endParaRPr lang="ru-RU">
              <a:solidFill>
                <a:prstClr val="black">
                  <a:tint val="75000"/>
                </a:prst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6F8F95-F931-4927-B9DE-6B7D42A70111}" type="slidenum">
              <a:rPr lang="ru-RU" smtClean="0">
                <a:solidFill>
                  <a:prstClr val="black">
                    <a:tint val="75000"/>
                  </a:prstClr>
                </a:solidFill>
              </a:rPr>
              <a:pPr/>
              <a:t>‹#›</a:t>
            </a:fld>
            <a:endParaRPr lang="ru-RU">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41570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4.xml"/><Relationship Id="rId3" Type="http://schemas.openxmlformats.org/officeDocument/2006/relationships/diagramLayout" Target="../diagrams/layout3.xml"/><Relationship Id="rId7" Type="http://schemas.openxmlformats.org/officeDocument/2006/relationships/image" Target="../media/image9.png"/><Relationship Id="rId12" Type="http://schemas.openxmlformats.org/officeDocument/2006/relationships/diagramQuickStyle" Target="../diagrams/quickStyle4.xml"/><Relationship Id="rId2" Type="http://schemas.openxmlformats.org/officeDocument/2006/relationships/diagramData" Target="../diagrams/data3.xml"/><Relationship Id="rId1" Type="http://schemas.openxmlformats.org/officeDocument/2006/relationships/slideLayout" Target="../slideLayouts/slideLayout78.xml"/><Relationship Id="rId6" Type="http://schemas.microsoft.com/office/2007/relationships/diagramDrawing" Target="../diagrams/drawing3.xml"/><Relationship Id="rId11" Type="http://schemas.openxmlformats.org/officeDocument/2006/relationships/diagramLayout" Target="../diagrams/layout4.xml"/><Relationship Id="rId5" Type="http://schemas.openxmlformats.org/officeDocument/2006/relationships/diagramColors" Target="../diagrams/colors3.xml"/><Relationship Id="rId10" Type="http://schemas.openxmlformats.org/officeDocument/2006/relationships/diagramData" Target="../diagrams/data4.xml"/><Relationship Id="rId4" Type="http://schemas.openxmlformats.org/officeDocument/2006/relationships/diagramQuickStyle" Target="../diagrams/quickStyle3.xml"/><Relationship Id="rId9" Type="http://schemas.openxmlformats.org/officeDocument/2006/relationships/image" Target="../media/image11.png"/><Relationship Id="rId14"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9.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19"/>
            <a:ext cx="12192000" cy="6856781"/>
          </a:xfrm>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8" y="36804"/>
            <a:ext cx="2266129" cy="897974"/>
          </a:xfrm>
          <a:prstGeom prst="rect">
            <a:avLst/>
          </a:prstGeom>
        </p:spPr>
      </p:pic>
      <p:grpSp>
        <p:nvGrpSpPr>
          <p:cNvPr id="6" name="Group 313"/>
          <p:cNvGrpSpPr>
            <a:grpSpLocks/>
          </p:cNvGrpSpPr>
          <p:nvPr/>
        </p:nvGrpSpPr>
        <p:grpSpPr bwMode="auto">
          <a:xfrm>
            <a:off x="9907496" y="78630"/>
            <a:ext cx="2170037" cy="949276"/>
            <a:chOff x="0" y="0"/>
            <a:chExt cx="7115566" cy="4144132"/>
          </a:xfrm>
        </p:grpSpPr>
        <p:sp>
          <p:nvSpPr>
            <p:cNvPr id="7"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106" name="Прямоугольник 105"/>
          <p:cNvSpPr/>
          <p:nvPr/>
        </p:nvSpPr>
        <p:spPr>
          <a:xfrm>
            <a:off x="6096000" y="1252149"/>
            <a:ext cx="5821324" cy="553998"/>
          </a:xfrm>
          <a:prstGeom prst="rect">
            <a:avLst/>
          </a:prstGeom>
        </p:spPr>
        <p:txBody>
          <a:bodyPr wrap="square">
            <a:spAutoFit/>
          </a:bodyPr>
          <a:lstStyle/>
          <a:p>
            <a:pPr algn="ctr"/>
            <a:r>
              <a:rPr lang="en-US" sz="3000" b="1" dirty="0" smtClean="0">
                <a:solidFill>
                  <a:schemeClr val="accent5">
                    <a:lumMod val="50000"/>
                  </a:schemeClr>
                </a:solidFill>
                <a:latin typeface="Bookman Old Style" panose="02050604050505020204" pitchFamily="18" charset="0"/>
              </a:rPr>
              <a:t>Incentives</a:t>
            </a:r>
            <a:r>
              <a:rPr lang="uz-Cyrl-UZ" sz="3000" b="1" dirty="0" smtClean="0">
                <a:solidFill>
                  <a:schemeClr val="accent5">
                    <a:lumMod val="50000"/>
                  </a:schemeClr>
                </a:solidFill>
                <a:latin typeface="Bookman Old Style" panose="02050604050505020204" pitchFamily="18" charset="0"/>
              </a:rPr>
              <a:t> </a:t>
            </a:r>
            <a:r>
              <a:rPr lang="en-US" sz="3000" b="1" dirty="0" smtClean="0">
                <a:solidFill>
                  <a:schemeClr val="accent5">
                    <a:lumMod val="50000"/>
                  </a:schemeClr>
                </a:solidFill>
                <a:latin typeface="Bookman Old Style" panose="02050604050505020204" pitchFamily="18" charset="0"/>
              </a:rPr>
              <a:t>and</a:t>
            </a:r>
            <a:r>
              <a:rPr lang="uz-Cyrl-UZ" sz="3000" b="1" dirty="0" smtClean="0">
                <a:solidFill>
                  <a:schemeClr val="accent5">
                    <a:lumMod val="50000"/>
                  </a:schemeClr>
                </a:solidFill>
                <a:latin typeface="Bookman Old Style" panose="02050604050505020204" pitchFamily="18" charset="0"/>
              </a:rPr>
              <a:t> </a:t>
            </a:r>
            <a:r>
              <a:rPr lang="en-US" sz="3000" b="1" dirty="0" smtClean="0">
                <a:solidFill>
                  <a:schemeClr val="accent5">
                    <a:lumMod val="50000"/>
                  </a:schemeClr>
                </a:solidFill>
                <a:latin typeface="Bookman Old Style" panose="02050604050505020204" pitchFamily="18" charset="0"/>
              </a:rPr>
              <a:t>preferences</a:t>
            </a:r>
            <a:endParaRPr lang="ru-RU" sz="3000" dirty="0">
              <a:solidFill>
                <a:schemeClr val="accent5">
                  <a:lumMod val="50000"/>
                </a:schemeClr>
              </a:solidFill>
              <a:latin typeface="Bookman Old Style" panose="02050604050505020204" pitchFamily="18" charset="0"/>
            </a:endParaRPr>
          </a:p>
        </p:txBody>
      </p:sp>
      <p:sp>
        <p:nvSpPr>
          <p:cNvPr id="107" name="Прямоугольник 106"/>
          <p:cNvSpPr/>
          <p:nvPr/>
        </p:nvSpPr>
        <p:spPr>
          <a:xfrm>
            <a:off x="6573795" y="1680397"/>
            <a:ext cx="4573901" cy="553998"/>
          </a:xfrm>
          <a:prstGeom prst="rect">
            <a:avLst/>
          </a:prstGeom>
        </p:spPr>
        <p:txBody>
          <a:bodyPr wrap="square">
            <a:spAutoFit/>
          </a:bodyPr>
          <a:lstStyle/>
          <a:p>
            <a:pPr algn="ctr"/>
            <a:r>
              <a:rPr lang="en-US" sz="3000" b="1" dirty="0">
                <a:solidFill>
                  <a:schemeClr val="accent5">
                    <a:lumMod val="50000"/>
                  </a:schemeClr>
                </a:solidFill>
                <a:latin typeface="Bookman Old Style" panose="02050604050505020204" pitchFamily="18" charset="0"/>
              </a:rPr>
              <a:t>in</a:t>
            </a:r>
            <a:r>
              <a:rPr lang="uz-Cyrl-UZ" sz="3000" b="1" dirty="0">
                <a:solidFill>
                  <a:schemeClr val="accent5">
                    <a:lumMod val="50000"/>
                  </a:schemeClr>
                </a:solidFill>
                <a:latin typeface="Bookman Old Style" panose="02050604050505020204" pitchFamily="18" charset="0"/>
              </a:rPr>
              <a:t> </a:t>
            </a:r>
            <a:r>
              <a:rPr lang="en-US" sz="3000" b="1" dirty="0">
                <a:solidFill>
                  <a:schemeClr val="accent5">
                    <a:lumMod val="50000"/>
                  </a:schemeClr>
                </a:solidFill>
                <a:latin typeface="Bookman Old Style" panose="02050604050505020204" pitchFamily="18" charset="0"/>
              </a:rPr>
              <a:t>sphere of tourism</a:t>
            </a:r>
            <a:endParaRPr lang="ru-RU" sz="3000" b="1" dirty="0">
              <a:solidFill>
                <a:schemeClr val="accent5">
                  <a:lumMod val="50000"/>
                </a:schemeClr>
              </a:solidFill>
              <a:latin typeface="Bookman Old Style" panose="02050604050505020204" pitchFamily="18" charset="0"/>
            </a:endParaRPr>
          </a:p>
        </p:txBody>
      </p:sp>
    </p:spTree>
    <p:extLst>
      <p:ext uri="{BB962C8B-B14F-4D97-AF65-F5344CB8AC3E}">
        <p14:creationId xmlns:p14="http://schemas.microsoft.com/office/powerpoint/2010/main" val="3621130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68"/>
            <a:ext cx="12191999" cy="6860068"/>
          </a:xfrm>
          <a:prstGeom prst="rect">
            <a:avLst/>
          </a:prstGeom>
        </p:spPr>
      </p:pic>
      <p:sp>
        <p:nvSpPr>
          <p:cNvPr id="2" name="Заголовок 1"/>
          <p:cNvSpPr>
            <a:spLocks noGrp="1"/>
          </p:cNvSpPr>
          <p:nvPr>
            <p:ph type="title"/>
          </p:nvPr>
        </p:nvSpPr>
        <p:spPr>
          <a:xfrm>
            <a:off x="2105025" y="769714"/>
            <a:ext cx="9420225" cy="954311"/>
          </a:xfrm>
        </p:spPr>
        <p:txBody>
          <a:bodyPr>
            <a:normAutofit fontScale="90000"/>
          </a:bodyPr>
          <a:lstStyle/>
          <a:p>
            <a:r>
              <a:rPr lang="en-US" sz="3600" b="1" dirty="0">
                <a:solidFill>
                  <a:srgbClr val="173A87"/>
                </a:solidFill>
                <a:latin typeface="Century Gothic" panose="020B0502020202020204" pitchFamily="34" charset="0"/>
              </a:rPr>
              <a:t>Environment for managing touristic activities</a:t>
            </a:r>
            <a:endParaRPr lang="ru-RU" sz="3600" b="1" dirty="0">
              <a:solidFill>
                <a:srgbClr val="173A87"/>
              </a:solidFill>
              <a:latin typeface="Century Gothic" panose="020B0502020202020204" pitchFamily="34" charset="0"/>
              <a:ea typeface="+mn-ea"/>
              <a:cs typeface="+mn-cs"/>
            </a:endParaRPr>
          </a:p>
        </p:txBody>
      </p:sp>
      <p:sp>
        <p:nvSpPr>
          <p:cNvPr id="3" name="Объект 2"/>
          <p:cNvSpPr>
            <a:spLocks noGrp="1"/>
          </p:cNvSpPr>
          <p:nvPr>
            <p:ph idx="1"/>
          </p:nvPr>
        </p:nvSpPr>
        <p:spPr>
          <a:xfrm>
            <a:off x="1079157" y="2126353"/>
            <a:ext cx="10362328" cy="4695930"/>
          </a:xfrm>
        </p:spPr>
        <p:txBody>
          <a:bodyPr>
            <a:noAutofit/>
          </a:bodyPr>
          <a:lstStyle/>
          <a:p>
            <a:pPr algn="just">
              <a:lnSpc>
                <a:spcPct val="110000"/>
              </a:lnSpc>
              <a:buFont typeface="Wingdings" panose="05000000000000000000" pitchFamily="2" charset="2"/>
              <a:buChar char="§"/>
            </a:pPr>
            <a:r>
              <a:rPr lang="en-US" sz="2400" b="1" dirty="0" smtClean="0">
                <a:latin typeface="Century Gothic" panose="020B0502020202020204" pitchFamily="34" charset="0"/>
              </a:rPr>
              <a:t>Until the </a:t>
            </a:r>
            <a:r>
              <a:rPr lang="en-US" sz="2400" b="1" dirty="0">
                <a:latin typeface="Century Gothic" panose="020B0502020202020204" pitchFamily="34" charset="0"/>
              </a:rPr>
              <a:t>year of 2021 the </a:t>
            </a:r>
            <a:r>
              <a:rPr lang="en-US" sz="2400" b="1" dirty="0" smtClean="0">
                <a:latin typeface="Century Gothic" panose="020B0502020202020204" pitchFamily="34" charset="0"/>
              </a:rPr>
              <a:t>tax </a:t>
            </a:r>
            <a:r>
              <a:rPr lang="en-US" sz="2400" b="1" dirty="0">
                <a:latin typeface="Century Gothic" panose="020B0502020202020204" pitchFamily="34" charset="0"/>
              </a:rPr>
              <a:t>base </a:t>
            </a:r>
            <a:r>
              <a:rPr lang="en-US" sz="2400" b="1" dirty="0" smtClean="0">
                <a:latin typeface="Century Gothic" panose="020B0502020202020204" pitchFamily="34" charset="0"/>
              </a:rPr>
              <a:t>for subjects performing touristic </a:t>
            </a:r>
            <a:r>
              <a:rPr lang="en-US" sz="2400" b="1" dirty="0">
                <a:latin typeface="Century Gothic" panose="020B0502020202020204" pitchFamily="34" charset="0"/>
              </a:rPr>
              <a:t>activities is reduced by the sum of expenses that were spent on manufacturing and </a:t>
            </a:r>
            <a:r>
              <a:rPr lang="en-US" sz="2400" b="1" dirty="0" smtClean="0">
                <a:latin typeface="Century Gothic" panose="020B0502020202020204" pitchFamily="34" charset="0"/>
              </a:rPr>
              <a:t>replication of</a:t>
            </a:r>
            <a:r>
              <a:rPr lang="ru-RU" sz="2400" b="1" dirty="0" smtClean="0">
                <a:latin typeface="Century Gothic" panose="020B0502020202020204" pitchFamily="34" charset="0"/>
              </a:rPr>
              <a:t>: </a:t>
            </a:r>
          </a:p>
          <a:p>
            <a:pPr lvl="1" algn="just">
              <a:lnSpc>
                <a:spcPct val="110000"/>
              </a:lnSpc>
              <a:spcBef>
                <a:spcPts val="1000"/>
              </a:spcBef>
              <a:buFont typeface="Wingdings" panose="05000000000000000000" pitchFamily="2" charset="2"/>
              <a:buChar char="Ø"/>
            </a:pPr>
            <a:r>
              <a:rPr lang="ru-RU" b="1" dirty="0" smtClean="0">
                <a:latin typeface="Century Gothic" panose="020B0502020202020204" pitchFamily="34" charset="0"/>
              </a:rPr>
              <a:t>    </a:t>
            </a:r>
            <a:r>
              <a:rPr lang="en-US" b="1" dirty="0" smtClean="0">
                <a:latin typeface="Century Gothic" panose="020B0502020202020204" pitchFamily="34" charset="0"/>
              </a:rPr>
              <a:t>Printed Products </a:t>
            </a:r>
            <a:r>
              <a:rPr lang="ru-RU" b="1" dirty="0" smtClean="0">
                <a:latin typeface="Century Gothic" panose="020B0502020202020204" pitchFamily="34" charset="0"/>
              </a:rPr>
              <a:t>(</a:t>
            </a:r>
            <a:r>
              <a:rPr lang="en-US" b="1" dirty="0" smtClean="0">
                <a:latin typeface="Century Gothic" panose="020B0502020202020204" pitchFamily="34" charset="0"/>
              </a:rPr>
              <a:t>cards</a:t>
            </a:r>
            <a:r>
              <a:rPr lang="ru-RU" b="1" dirty="0" smtClean="0">
                <a:latin typeface="Century Gothic" panose="020B0502020202020204" pitchFamily="34" charset="0"/>
              </a:rPr>
              <a:t>, </a:t>
            </a:r>
            <a:r>
              <a:rPr lang="en-US" b="1" dirty="0" smtClean="0">
                <a:latin typeface="Century Gothic" panose="020B0502020202020204" pitchFamily="34" charset="0"/>
              </a:rPr>
              <a:t>brochures</a:t>
            </a:r>
            <a:r>
              <a:rPr lang="ru-RU" b="1" dirty="0" smtClean="0">
                <a:latin typeface="Century Gothic" panose="020B0502020202020204" pitchFamily="34" charset="0"/>
              </a:rPr>
              <a:t>, </a:t>
            </a:r>
            <a:r>
              <a:rPr lang="en-US" b="1" dirty="0" smtClean="0">
                <a:latin typeface="Century Gothic" panose="020B0502020202020204" pitchFamily="34" charset="0"/>
              </a:rPr>
              <a:t>booklets</a:t>
            </a:r>
            <a:r>
              <a:rPr lang="ru-RU" b="1" dirty="0" smtClean="0">
                <a:latin typeface="Century Gothic" panose="020B0502020202020204" pitchFamily="34" charset="0"/>
              </a:rPr>
              <a:t>, </a:t>
            </a:r>
            <a:r>
              <a:rPr lang="en-US" b="1" dirty="0" smtClean="0">
                <a:latin typeface="Century Gothic" panose="020B0502020202020204" pitchFamily="34" charset="0"/>
              </a:rPr>
              <a:t>flayers </a:t>
            </a:r>
            <a:r>
              <a:rPr lang="en-US" b="1" dirty="0" err="1" smtClean="0">
                <a:latin typeface="Century Gothic" panose="020B0502020202020204" pitchFamily="34" charset="0"/>
              </a:rPr>
              <a:t>etc</a:t>
            </a:r>
            <a:r>
              <a:rPr lang="ru-RU" b="1" dirty="0" smtClean="0">
                <a:latin typeface="Century Gothic" panose="020B0502020202020204" pitchFamily="34" charset="0"/>
              </a:rPr>
              <a:t>), </a:t>
            </a:r>
          </a:p>
          <a:p>
            <a:pPr lvl="1" algn="just">
              <a:lnSpc>
                <a:spcPct val="110000"/>
              </a:lnSpc>
              <a:spcBef>
                <a:spcPts val="1000"/>
              </a:spcBef>
              <a:buFont typeface="Wingdings" panose="05000000000000000000" pitchFamily="2" charset="2"/>
              <a:buChar char="Ø"/>
            </a:pPr>
            <a:r>
              <a:rPr lang="ru-RU" b="1" dirty="0" smtClean="0">
                <a:latin typeface="Century Gothic" panose="020B0502020202020204" pitchFamily="34" charset="0"/>
              </a:rPr>
              <a:t>    </a:t>
            </a:r>
            <a:r>
              <a:rPr lang="en-US" b="1" dirty="0" smtClean="0">
                <a:latin typeface="Century Gothic" panose="020B0502020202020204" pitchFamily="34" charset="0"/>
              </a:rPr>
              <a:t>Souvenir </a:t>
            </a:r>
            <a:r>
              <a:rPr lang="en-US" b="1" dirty="0">
                <a:latin typeface="Century Gothic" panose="020B0502020202020204" pitchFamily="34" charset="0"/>
              </a:rPr>
              <a:t>and packaging products (bags, school copybooks, stickers, cases, printed t-shirts and dishware) that </a:t>
            </a:r>
            <a:r>
              <a:rPr lang="en-US" b="1" dirty="0" smtClean="0">
                <a:latin typeface="Century Gothic" panose="020B0502020202020204" pitchFamily="34" charset="0"/>
              </a:rPr>
              <a:t>contain </a:t>
            </a:r>
            <a:r>
              <a:rPr lang="en-US" b="1" dirty="0">
                <a:latin typeface="Century Gothic" panose="020B0502020202020204" pitchFamily="34" charset="0"/>
              </a:rPr>
              <a:t>advertisement for </a:t>
            </a:r>
            <a:r>
              <a:rPr lang="en-US" b="1" dirty="0" smtClean="0">
                <a:latin typeface="Century Gothic" panose="020B0502020202020204" pitchFamily="34" charset="0"/>
              </a:rPr>
              <a:t>tourist </a:t>
            </a:r>
            <a:r>
              <a:rPr lang="en-US" b="1" dirty="0">
                <a:latin typeface="Century Gothic" panose="020B0502020202020204" pitchFamily="34" charset="0"/>
              </a:rPr>
              <a:t>brand of Uzbekistan and </a:t>
            </a:r>
            <a:r>
              <a:rPr lang="ru-RU" b="1" dirty="0" smtClean="0">
                <a:latin typeface="Century Gothic" panose="020B0502020202020204" pitchFamily="34" charset="0"/>
              </a:rPr>
              <a:t>«</a:t>
            </a:r>
            <a:r>
              <a:rPr lang="en-US" b="1" dirty="0" smtClean="0">
                <a:latin typeface="Century Gothic" panose="020B0502020202020204" pitchFamily="34" charset="0"/>
              </a:rPr>
              <a:t>Uzbekistan.travel</a:t>
            </a:r>
            <a:r>
              <a:rPr lang="ru-RU" b="1" dirty="0" smtClean="0">
                <a:latin typeface="Century Gothic" panose="020B0502020202020204" pitchFamily="34" charset="0"/>
              </a:rPr>
              <a:t>»</a:t>
            </a:r>
            <a:r>
              <a:rPr lang="en-US" b="1" dirty="0" smtClean="0">
                <a:latin typeface="Century Gothic" panose="020B0502020202020204" pitchFamily="34" charset="0"/>
              </a:rPr>
              <a:t> </a:t>
            </a:r>
            <a:r>
              <a:rPr lang="en-US" b="1" dirty="0">
                <a:latin typeface="Century Gothic" panose="020B0502020202020204" pitchFamily="34" charset="0"/>
              </a:rPr>
              <a:t>web portal.</a:t>
            </a:r>
            <a:endParaRPr lang="ru-RU" b="1" dirty="0">
              <a:latin typeface="Century Gothic" panose="020B0502020202020204" pitchFamily="34" charset="0"/>
            </a:endParaRPr>
          </a:p>
        </p:txBody>
      </p:sp>
      <p:sp>
        <p:nvSpPr>
          <p:cNvPr id="6" name="Slide Number">
            <a:extLst>
              <a:ext uri="{FF2B5EF4-FFF2-40B4-BE49-F238E27FC236}">
                <a16:creationId xmlns:a16="http://schemas.microsoft.com/office/drawing/2014/main" xmlns="" id="{8AF8DDFB-2A72-4E7B-99DA-A13179D0E20B}"/>
              </a:ext>
            </a:extLst>
          </p:cNvPr>
          <p:cNvSpPr txBox="1">
            <a:spLocks/>
          </p:cNvSpPr>
          <p:nvPr/>
        </p:nvSpPr>
        <p:spPr bwMode="gray">
          <a:xfrm>
            <a:off x="11247120" y="6418818"/>
            <a:ext cx="388730" cy="123111"/>
          </a:xfrm>
          <a:prstGeom prst="rect">
            <a:avLst/>
          </a:prstGeom>
        </p:spPr>
        <p:txBody>
          <a:bodyPr vert="horz" wrap="square" lIns="0" tIns="0" rIns="0" bIns="0" rtlCol="0" anchor="ctr">
            <a:spAutoFit/>
          </a:bodyPr>
          <a:lstStyle>
            <a:defPPr>
              <a:defRPr lang="ru-RU"/>
            </a:defPPr>
            <a:lvl1pPr>
              <a:defRPr sz="1000" baseline="0">
                <a:latin typeface="+mn-lt"/>
              </a:defRPr>
            </a:lvl1pPr>
          </a:lstStyle>
          <a:p>
            <a:r>
              <a:rPr lang="ru-RU" sz="800" dirty="0">
                <a:solidFill>
                  <a:prstClr val="white"/>
                </a:solidFill>
              </a:rPr>
              <a:t>6</a:t>
            </a:r>
          </a:p>
        </p:txBody>
      </p:sp>
      <p:pic>
        <p:nvPicPr>
          <p:cNvPr id="9"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10" name="Group 313"/>
          <p:cNvGrpSpPr>
            <a:grpSpLocks/>
          </p:cNvGrpSpPr>
          <p:nvPr/>
        </p:nvGrpSpPr>
        <p:grpSpPr bwMode="auto">
          <a:xfrm>
            <a:off x="10297297" y="-2068"/>
            <a:ext cx="1831054" cy="656091"/>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2694914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8"/>
            <a:ext cx="12191999" cy="6860068"/>
          </a:xfrm>
          <a:prstGeom prst="rect">
            <a:avLst/>
          </a:prstGeom>
        </p:spPr>
      </p:pic>
      <p:sp>
        <p:nvSpPr>
          <p:cNvPr id="3" name="Объект 2"/>
          <p:cNvSpPr>
            <a:spLocks noGrp="1"/>
          </p:cNvSpPr>
          <p:nvPr>
            <p:ph idx="1"/>
          </p:nvPr>
        </p:nvSpPr>
        <p:spPr>
          <a:xfrm>
            <a:off x="1047750" y="3800475"/>
            <a:ext cx="10296525" cy="2162175"/>
          </a:xfrm>
        </p:spPr>
        <p:txBody>
          <a:bodyPr>
            <a:noAutofit/>
          </a:bodyPr>
          <a:lstStyle/>
          <a:p>
            <a:pPr lvl="1">
              <a:buFont typeface="Wingdings" panose="05000000000000000000" pitchFamily="2" charset="2"/>
              <a:buChar char="Ø"/>
            </a:pPr>
            <a:r>
              <a:rPr lang="ru-RU" sz="2800" dirty="0" smtClean="0">
                <a:latin typeface="Century Gothic" panose="020B0502020202020204" pitchFamily="34" charset="0"/>
              </a:rPr>
              <a:t> </a:t>
            </a:r>
            <a:r>
              <a:rPr lang="en-US" sz="2800" dirty="0">
                <a:latin typeface="Century Gothic" panose="020B0502020202020204" pitchFamily="34" charset="0"/>
              </a:rPr>
              <a:t>One-time social fee for trained </a:t>
            </a:r>
            <a:r>
              <a:rPr lang="en-US" sz="2800" dirty="0" smtClean="0">
                <a:latin typeface="Century Gothic" panose="020B0502020202020204" pitchFamily="34" charset="0"/>
              </a:rPr>
              <a:t>and qualified foreign staff</a:t>
            </a:r>
            <a:r>
              <a:rPr lang="ru-RU" sz="2800" dirty="0" smtClean="0">
                <a:latin typeface="Century Gothic" panose="020B0502020202020204" pitchFamily="34" charset="0"/>
              </a:rPr>
              <a:t>;</a:t>
            </a:r>
          </a:p>
          <a:p>
            <a:pPr lvl="1">
              <a:buFont typeface="Wingdings" panose="05000000000000000000" pitchFamily="2" charset="2"/>
              <a:buChar char="Ø"/>
            </a:pPr>
            <a:r>
              <a:rPr lang="ru-RU" sz="2800" dirty="0" smtClean="0">
                <a:latin typeface="Century Gothic" panose="020B0502020202020204" pitchFamily="34" charset="0"/>
              </a:rPr>
              <a:t> </a:t>
            </a:r>
            <a:r>
              <a:rPr lang="en-US" sz="2800" dirty="0" smtClean="0">
                <a:latin typeface="Century Gothic" panose="020B0502020202020204" pitchFamily="34" charset="0"/>
              </a:rPr>
              <a:t>Income </a:t>
            </a:r>
            <a:r>
              <a:rPr lang="en-US" sz="2800" dirty="0">
                <a:latin typeface="Century Gothic" panose="020B0502020202020204" pitchFamily="34" charset="0"/>
              </a:rPr>
              <a:t>tax for managerial personal working in </a:t>
            </a:r>
            <a:r>
              <a:rPr lang="en-US" sz="2800" dirty="0" smtClean="0">
                <a:latin typeface="Century Gothic" panose="020B0502020202020204" pitchFamily="34" charset="0"/>
              </a:rPr>
              <a:t>hotels</a:t>
            </a:r>
          </a:p>
          <a:p>
            <a:pPr marL="457200" lvl="1" indent="0">
              <a:buNone/>
            </a:pPr>
            <a:endParaRPr lang="ru-RU" sz="2800" dirty="0">
              <a:latin typeface="Century Gothic" panose="020B0502020202020204" pitchFamily="34" charset="0"/>
            </a:endParaRPr>
          </a:p>
          <a:p>
            <a:endParaRPr lang="ru-RU" dirty="0">
              <a:latin typeface="Century Gothic" panose="020B0502020202020204" pitchFamily="34" charset="0"/>
            </a:endParaRPr>
          </a:p>
        </p:txBody>
      </p:sp>
      <p:sp>
        <p:nvSpPr>
          <p:cNvPr id="8" name="Заголовок 1"/>
          <p:cNvSpPr txBox="1">
            <a:spLocks/>
          </p:cNvSpPr>
          <p:nvPr/>
        </p:nvSpPr>
        <p:spPr>
          <a:xfrm>
            <a:off x="1419224" y="2430417"/>
            <a:ext cx="10122517" cy="9509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dirty="0">
                <a:solidFill>
                  <a:prstClr val="black"/>
                </a:solidFill>
                <a:latin typeface="Century Gothic" panose="020B0502020202020204" pitchFamily="34" charset="0"/>
              </a:rPr>
              <a:t>Business </a:t>
            </a:r>
            <a:r>
              <a:rPr lang="en-US" sz="3600" b="1" dirty="0" smtClean="0">
                <a:solidFill>
                  <a:prstClr val="black"/>
                </a:solidFill>
                <a:latin typeface="Century Gothic" panose="020B0502020202020204" pitchFamily="34" charset="0"/>
              </a:rPr>
              <a:t>entities </a:t>
            </a:r>
            <a:r>
              <a:rPr lang="en-US" sz="3600" b="1" dirty="0">
                <a:solidFill>
                  <a:prstClr val="black"/>
                </a:solidFill>
                <a:latin typeface="Century Gothic" panose="020B0502020202020204" pitchFamily="34" charset="0"/>
              </a:rPr>
              <a:t>operating in touristic sphere are exempt from paying (up till 1st January of 2022</a:t>
            </a:r>
            <a:r>
              <a:rPr lang="en-US" sz="3600" b="1" dirty="0" smtClean="0">
                <a:solidFill>
                  <a:prstClr val="black"/>
                </a:solidFill>
                <a:latin typeface="Century Gothic" panose="020B0502020202020204" pitchFamily="34" charset="0"/>
              </a:rPr>
              <a:t>):</a:t>
            </a:r>
            <a:endParaRPr lang="ru-RU" sz="3600" b="1" dirty="0">
              <a:solidFill>
                <a:prstClr val="black"/>
              </a:solidFill>
              <a:latin typeface="Century Gothic" panose="020B0502020202020204" pitchFamily="34" charset="0"/>
            </a:endParaRPr>
          </a:p>
        </p:txBody>
      </p:sp>
      <p:sp>
        <p:nvSpPr>
          <p:cNvPr id="2" name="Заголовок 1"/>
          <p:cNvSpPr>
            <a:spLocks noGrp="1"/>
          </p:cNvSpPr>
          <p:nvPr>
            <p:ph type="title"/>
          </p:nvPr>
        </p:nvSpPr>
        <p:spPr>
          <a:xfrm>
            <a:off x="446434" y="1121229"/>
            <a:ext cx="11214988" cy="998641"/>
          </a:xfrm>
        </p:spPr>
        <p:txBody>
          <a:bodyPr>
            <a:noAutofit/>
          </a:bodyPr>
          <a:lstStyle/>
          <a:p>
            <a:pPr algn="ctr"/>
            <a:r>
              <a:rPr lang="en-US" sz="3600" b="1" dirty="0" smtClean="0">
                <a:solidFill>
                  <a:srgbClr val="173A87"/>
                </a:solidFill>
                <a:latin typeface="Century Gothic" panose="020B0502020202020204" pitchFamily="34" charset="0"/>
              </a:rPr>
              <a:t>Incentives </a:t>
            </a:r>
            <a:r>
              <a:rPr lang="en-US" sz="3600" b="1" dirty="0">
                <a:solidFill>
                  <a:srgbClr val="173A87"/>
                </a:solidFill>
                <a:latin typeface="Century Gothic" panose="020B0502020202020204" pitchFamily="34" charset="0"/>
              </a:rPr>
              <a:t>for attracting trained personnel</a:t>
            </a:r>
            <a:endParaRPr lang="ru-RU" sz="3600" b="1" dirty="0">
              <a:solidFill>
                <a:srgbClr val="173A87"/>
              </a:solidFill>
              <a:latin typeface="Century Gothic" panose="020B0502020202020204" pitchFamily="34" charset="0"/>
            </a:endParaRPr>
          </a:p>
        </p:txBody>
      </p:sp>
      <p:pic>
        <p:nvPicPr>
          <p:cNvPr id="9"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10" name="Group 313"/>
          <p:cNvGrpSpPr>
            <a:grpSpLocks/>
          </p:cNvGrpSpPr>
          <p:nvPr/>
        </p:nvGrpSpPr>
        <p:grpSpPr bwMode="auto">
          <a:xfrm>
            <a:off x="10371437" y="22560"/>
            <a:ext cx="1748675" cy="631464"/>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236428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68"/>
            <a:ext cx="12191999" cy="6860068"/>
          </a:xfrm>
          <a:prstGeom prst="rect">
            <a:avLst/>
          </a:prstGeom>
        </p:spPr>
      </p:pic>
      <p:sp>
        <p:nvSpPr>
          <p:cNvPr id="4" name="Прямоугольник 3"/>
          <p:cNvSpPr/>
          <p:nvPr/>
        </p:nvSpPr>
        <p:spPr>
          <a:xfrm>
            <a:off x="1873956" y="2319416"/>
            <a:ext cx="9973505" cy="3449149"/>
          </a:xfrm>
          <a:prstGeom prst="rect">
            <a:avLst/>
          </a:prstGeom>
        </p:spPr>
        <p:txBody>
          <a:bodyPr wrap="square">
            <a:spAutoFit/>
          </a:bodyPr>
          <a:lstStyle/>
          <a:p>
            <a:pPr algn="just">
              <a:lnSpc>
                <a:spcPct val="110000"/>
              </a:lnSpc>
            </a:pPr>
            <a:r>
              <a:rPr lang="en-US" sz="2800" b="1" dirty="0" smtClean="0">
                <a:solidFill>
                  <a:prstClr val="black"/>
                </a:solidFill>
                <a:latin typeface="Century Gothic" panose="020B0502020202020204" pitchFamily="34" charset="0"/>
              </a:rPr>
              <a:t>For 3 years from </a:t>
            </a:r>
            <a:r>
              <a:rPr lang="en-US" sz="2800" b="1" dirty="0">
                <a:solidFill>
                  <a:prstClr val="black"/>
                </a:solidFill>
                <a:latin typeface="Century Gothic" panose="020B0502020202020204" pitchFamily="34" charset="0"/>
              </a:rPr>
              <a:t>the date of </a:t>
            </a:r>
            <a:r>
              <a:rPr lang="en-US" sz="2800" b="1" dirty="0" smtClean="0">
                <a:solidFill>
                  <a:prstClr val="black"/>
                </a:solidFill>
                <a:latin typeface="Century Gothic" panose="020B0502020202020204" pitchFamily="34" charset="0"/>
              </a:rPr>
              <a:t>opening </a:t>
            </a:r>
            <a:r>
              <a:rPr lang="en-US" sz="2800" b="1" dirty="0">
                <a:solidFill>
                  <a:prstClr val="black"/>
                </a:solidFill>
                <a:latin typeface="Century Gothic" panose="020B0502020202020204" pitchFamily="34" charset="0"/>
              </a:rPr>
              <a:t>all theme parks are </a:t>
            </a:r>
            <a:r>
              <a:rPr lang="en-US" sz="2800" b="1" dirty="0" smtClean="0">
                <a:solidFill>
                  <a:prstClr val="black"/>
                </a:solidFill>
                <a:latin typeface="Century Gothic" panose="020B0502020202020204" pitchFamily="34" charset="0"/>
              </a:rPr>
              <a:t>exempt from </a:t>
            </a:r>
            <a:r>
              <a:rPr lang="en-US" sz="2800" b="1" dirty="0">
                <a:solidFill>
                  <a:prstClr val="black"/>
                </a:solidFill>
                <a:latin typeface="Century Gothic" panose="020B0502020202020204" pitchFamily="34" charset="0"/>
              </a:rPr>
              <a:t>paying</a:t>
            </a:r>
            <a:r>
              <a:rPr lang="ru-RU" sz="2800" b="1" dirty="0" smtClean="0">
                <a:solidFill>
                  <a:prstClr val="black"/>
                </a:solidFill>
                <a:latin typeface="Century Gothic" panose="020B0502020202020204" pitchFamily="34" charset="0"/>
              </a:rPr>
              <a:t>:</a:t>
            </a:r>
          </a:p>
          <a:p>
            <a:pPr lvl="1" algn="just">
              <a:lnSpc>
                <a:spcPct val="110000"/>
              </a:lnSpc>
              <a:spcBef>
                <a:spcPts val="1000"/>
              </a:spcBef>
              <a:buFont typeface="Wingdings" panose="05000000000000000000" pitchFamily="2" charset="2"/>
              <a:buChar char="Ø"/>
            </a:pPr>
            <a:r>
              <a:rPr lang="en-US" sz="2800" b="1" dirty="0" smtClean="0">
                <a:latin typeface="Century Gothic" panose="020B0502020202020204" pitchFamily="34" charset="0"/>
              </a:rPr>
              <a:t> Income tax (applied to legal entities only);</a:t>
            </a:r>
            <a:endParaRPr lang="ru-RU" sz="2800" b="1" dirty="0" smtClean="0">
              <a:latin typeface="Century Gothic" panose="020B0502020202020204" pitchFamily="34" charset="0"/>
            </a:endParaRPr>
          </a:p>
          <a:p>
            <a:pPr lvl="1" algn="just">
              <a:lnSpc>
                <a:spcPct val="110000"/>
              </a:lnSpc>
              <a:spcBef>
                <a:spcPts val="1000"/>
              </a:spcBef>
              <a:buFont typeface="Wingdings" panose="05000000000000000000" pitchFamily="2" charset="2"/>
              <a:buChar char="Ø"/>
            </a:pPr>
            <a:r>
              <a:rPr lang="en-US" sz="2800" b="1" dirty="0" smtClean="0">
                <a:latin typeface="Century Gothic" panose="020B0502020202020204" pitchFamily="34" charset="0"/>
              </a:rPr>
              <a:t> Land tax;</a:t>
            </a:r>
            <a:endParaRPr lang="ru-RU" sz="2800" b="1" dirty="0" smtClean="0">
              <a:latin typeface="Century Gothic" panose="020B0502020202020204" pitchFamily="34" charset="0"/>
            </a:endParaRPr>
          </a:p>
          <a:p>
            <a:pPr lvl="1" algn="just">
              <a:lnSpc>
                <a:spcPct val="110000"/>
              </a:lnSpc>
              <a:spcBef>
                <a:spcPts val="1000"/>
              </a:spcBef>
              <a:buFont typeface="Wingdings" panose="05000000000000000000" pitchFamily="2" charset="2"/>
              <a:buChar char="Ø"/>
            </a:pPr>
            <a:r>
              <a:rPr lang="en-US" sz="2800" b="1" dirty="0" smtClean="0">
                <a:latin typeface="Century Gothic" panose="020B0502020202020204" pitchFamily="34" charset="0"/>
              </a:rPr>
              <a:t> Property tax;</a:t>
            </a:r>
            <a:endParaRPr lang="ru-RU" sz="2800" b="1" dirty="0" smtClean="0">
              <a:latin typeface="Century Gothic" panose="020B0502020202020204" pitchFamily="34" charset="0"/>
            </a:endParaRPr>
          </a:p>
          <a:p>
            <a:pPr lvl="1" algn="just">
              <a:lnSpc>
                <a:spcPct val="110000"/>
              </a:lnSpc>
              <a:spcBef>
                <a:spcPts val="1000"/>
              </a:spcBef>
              <a:buFont typeface="Wingdings" panose="05000000000000000000" pitchFamily="2" charset="2"/>
              <a:buChar char="Ø"/>
            </a:pPr>
            <a:r>
              <a:rPr lang="en-US" sz="2800" b="1" dirty="0" smtClean="0">
                <a:latin typeface="Century Gothic" panose="020B0502020202020204" pitchFamily="34" charset="0"/>
              </a:rPr>
              <a:t> Unified tax fee;</a:t>
            </a:r>
            <a:endParaRPr lang="ru-RU" sz="2800" b="1" dirty="0">
              <a:latin typeface="Century Gothic" panose="020B0502020202020204" pitchFamily="34" charset="0"/>
            </a:endParaRPr>
          </a:p>
        </p:txBody>
      </p:sp>
      <p:sp>
        <p:nvSpPr>
          <p:cNvPr id="5" name="Заголовок 1"/>
          <p:cNvSpPr>
            <a:spLocks noGrp="1"/>
          </p:cNvSpPr>
          <p:nvPr>
            <p:ph type="title"/>
          </p:nvPr>
        </p:nvSpPr>
        <p:spPr>
          <a:xfrm>
            <a:off x="1176867" y="824090"/>
            <a:ext cx="7775221" cy="839234"/>
          </a:xfrm>
        </p:spPr>
        <p:txBody>
          <a:bodyPr/>
          <a:lstStyle/>
          <a:p>
            <a:pPr algn="ctr"/>
            <a:r>
              <a:rPr lang="en-US" sz="3600" b="1" dirty="0" smtClean="0">
                <a:solidFill>
                  <a:srgbClr val="173A87"/>
                </a:solidFill>
                <a:latin typeface="Century Gothic" panose="020B0502020202020204" pitchFamily="34" charset="0"/>
              </a:rPr>
              <a:t>Theme Parks</a:t>
            </a:r>
            <a:endParaRPr lang="ru-RU" sz="3600" dirty="0"/>
          </a:p>
        </p:txBody>
      </p:sp>
      <p:pic>
        <p:nvPicPr>
          <p:cNvPr id="9"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10" name="Group 313"/>
          <p:cNvGrpSpPr>
            <a:grpSpLocks/>
          </p:cNvGrpSpPr>
          <p:nvPr/>
        </p:nvGrpSpPr>
        <p:grpSpPr bwMode="auto">
          <a:xfrm>
            <a:off x="10412627" y="23474"/>
            <a:ext cx="1721708" cy="630550"/>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1580232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9145" y="340133"/>
            <a:ext cx="8229600" cy="562074"/>
          </a:xfrm>
        </p:spPr>
        <p:txBody>
          <a:bodyPr>
            <a:normAutofit/>
          </a:bodyPr>
          <a:lstStyle/>
          <a:p>
            <a:r>
              <a:rPr lang="en-US" sz="2600" b="1" dirty="0" smtClean="0">
                <a:solidFill>
                  <a:srgbClr val="002060"/>
                </a:solidFill>
                <a:effectLst>
                  <a:outerShdw blurRad="38100" dist="38100" dir="2700000" algn="tl">
                    <a:srgbClr val="C0C0C0"/>
                  </a:outerShdw>
                </a:effectLst>
                <a:latin typeface="+mn-lt"/>
                <a:cs typeface="Times New Roman" panose="02020603050405020304" pitchFamily="18" charset="0"/>
              </a:rPr>
              <a:t>Development of tourism infrastructure </a:t>
            </a:r>
            <a:endParaRPr lang="ru-RU" sz="2600" b="1" dirty="0">
              <a:solidFill>
                <a:srgbClr val="002060"/>
              </a:solidFill>
              <a:effectLst>
                <a:outerShdw blurRad="38100" dist="38100" dir="2700000" algn="tl">
                  <a:srgbClr val="C0C0C0"/>
                </a:outerShdw>
              </a:effectLst>
              <a:latin typeface="+mn-lt"/>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650760775"/>
              </p:ext>
            </p:extLst>
          </p:nvPr>
        </p:nvGraphicFramePr>
        <p:xfrm>
          <a:off x="653531" y="1296676"/>
          <a:ext cx="11053193" cy="4502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1630" y="128566"/>
            <a:ext cx="2137743" cy="795886"/>
          </a:xfrm>
          <a:prstGeom prst="rect">
            <a:avLst/>
          </a:prstGeom>
        </p:spPr>
      </p:pic>
      <p:pic>
        <p:nvPicPr>
          <p:cNvPr id="6"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238"/>
            <a:ext cx="12191999" cy="6860068"/>
          </a:xfrm>
          <a:prstGeom prst="rect">
            <a:avLst/>
          </a:prstGeom>
        </p:spPr>
      </p:pic>
      <p:pic>
        <p:nvPicPr>
          <p:cNvPr id="7" name="Picture 6" descr="Узбекистан лого"/>
          <p:cNvPicPr>
            <a:picLocks noChangeAspect="1" noChangeArrowheads="1"/>
          </p:cNvPicPr>
          <p:nvPr/>
        </p:nvPicPr>
        <p:blipFill>
          <a:blip r:embed="rId9" cstate="print"/>
          <a:srcRect/>
          <a:stretch>
            <a:fillRect/>
          </a:stretch>
        </p:blipFill>
        <p:spPr bwMode="auto">
          <a:xfrm>
            <a:off x="84079" y="22559"/>
            <a:ext cx="1789878" cy="631464"/>
          </a:xfrm>
          <a:prstGeom prst="rect">
            <a:avLst/>
          </a:prstGeom>
          <a:noFill/>
          <a:ln w="9525">
            <a:noFill/>
            <a:miter lim="800000"/>
            <a:headEnd/>
            <a:tailEnd/>
          </a:ln>
        </p:spPr>
      </p:pic>
      <p:sp>
        <p:nvSpPr>
          <p:cNvPr id="8" name="Заголовок 1"/>
          <p:cNvSpPr txBox="1">
            <a:spLocks/>
          </p:cNvSpPr>
          <p:nvPr/>
        </p:nvSpPr>
        <p:spPr>
          <a:xfrm>
            <a:off x="774358" y="549310"/>
            <a:ext cx="10826578" cy="705794"/>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sz="2400" b="1"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ru-RU" sz="24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926758" y="701710"/>
            <a:ext cx="10826578" cy="705794"/>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sz="2400" b="1"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ru-RU" sz="24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2143125" y="549310"/>
            <a:ext cx="7758505" cy="1041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002060"/>
                </a:solidFill>
                <a:effectLst>
                  <a:outerShdw blurRad="38100" dist="38100" dir="2700000" algn="tl">
                    <a:srgbClr val="C0C0C0"/>
                  </a:outerShdw>
                </a:effectLst>
                <a:latin typeface="+mn-lt"/>
                <a:cs typeface="Times New Roman" panose="02020603050405020304" pitchFamily="18" charset="0"/>
              </a:rPr>
              <a:t>Development of tourism infrastructure </a:t>
            </a:r>
            <a:endParaRPr lang="ru-RU" sz="3200" b="1" dirty="0">
              <a:solidFill>
                <a:srgbClr val="002060"/>
              </a:solidFill>
              <a:effectLst>
                <a:outerShdw blurRad="38100" dist="38100" dir="2700000" algn="tl">
                  <a:srgbClr val="C0C0C0"/>
                </a:outerShdw>
              </a:effectLst>
              <a:latin typeface="+mn-lt"/>
              <a:cs typeface="Times New Roman" panose="02020603050405020304" pitchFamily="18" charset="0"/>
            </a:endParaRPr>
          </a:p>
        </p:txBody>
      </p:sp>
      <p:graphicFrame>
        <p:nvGraphicFramePr>
          <p:cNvPr id="11" name="Объект 3"/>
          <p:cNvGraphicFramePr>
            <a:graphicFrameLocks/>
          </p:cNvGraphicFramePr>
          <p:nvPr>
            <p:extLst>
              <p:ext uri="{D42A27DB-BD31-4B8C-83A1-F6EECF244321}">
                <p14:modId xmlns:p14="http://schemas.microsoft.com/office/powerpoint/2010/main" val="743505787"/>
              </p:ext>
            </p:extLst>
          </p:nvPr>
        </p:nvGraphicFramePr>
        <p:xfrm>
          <a:off x="926757" y="1714500"/>
          <a:ext cx="10950917" cy="4762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2" name="Group 313"/>
          <p:cNvGrpSpPr>
            <a:grpSpLocks/>
          </p:cNvGrpSpPr>
          <p:nvPr/>
        </p:nvGrpSpPr>
        <p:grpSpPr bwMode="auto">
          <a:xfrm>
            <a:off x="10445578" y="29276"/>
            <a:ext cx="1680646" cy="624747"/>
            <a:chOff x="0" y="0"/>
            <a:chExt cx="7115566" cy="4144132"/>
          </a:xfrm>
        </p:grpSpPr>
        <p:sp>
          <p:nvSpPr>
            <p:cNvPr id="13"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101641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3680"/>
            <a:ext cx="10058400" cy="1226127"/>
          </a:xfrm>
        </p:spPr>
        <p:txBody>
          <a:bodyPr>
            <a:normAutofit/>
          </a:bodyPr>
          <a:lstStyle/>
          <a:p>
            <a:pPr lvl="0" algn="ctr">
              <a:lnSpc>
                <a:spcPct val="100000"/>
              </a:lnSpc>
              <a:spcBef>
                <a:spcPts val="0"/>
              </a:spcBef>
            </a:pPr>
            <a:r>
              <a:rPr lang="en-US" sz="3400" b="1" spc="0" dirty="0">
                <a:solidFill>
                  <a:srgbClr val="002060"/>
                </a:solidFill>
                <a:latin typeface="Century Gothic" panose="020B0502020202020204" pitchFamily="34" charset="0"/>
              </a:rPr>
              <a:t>The purchase of transportation means for </a:t>
            </a:r>
            <a:r>
              <a:rPr lang="en-US" sz="3400" b="1" spc="0" dirty="0" smtClean="0">
                <a:solidFill>
                  <a:srgbClr val="002060"/>
                </a:solidFill>
                <a:latin typeface="Century Gothic" panose="020B0502020202020204" pitchFamily="34" charset="0"/>
              </a:rPr>
              <a:t>tourism</a:t>
            </a:r>
            <a:endParaRPr lang="ru-RU" dirty="0"/>
          </a:p>
        </p:txBody>
      </p:sp>
      <p:sp>
        <p:nvSpPr>
          <p:cNvPr id="3" name="Объект 2"/>
          <p:cNvSpPr>
            <a:spLocks noGrp="1"/>
          </p:cNvSpPr>
          <p:nvPr>
            <p:ph idx="1"/>
          </p:nvPr>
        </p:nvSpPr>
        <p:spPr>
          <a:xfrm>
            <a:off x="369916" y="1980815"/>
            <a:ext cx="6789420" cy="4023360"/>
          </a:xfrm>
        </p:spPr>
        <p:txBody>
          <a:bodyPr/>
          <a:lstStyle/>
          <a:p>
            <a:pPr marL="0" indent="0" algn="just">
              <a:buFont typeface="Arial" panose="020B0604020202020204" pitchFamily="34" charset="0"/>
              <a:buNone/>
            </a:pPr>
            <a:r>
              <a:rPr lang="en-US" b="1" dirty="0">
                <a:solidFill>
                  <a:prstClr val="black"/>
                </a:solidFill>
                <a:latin typeface="Century Gothic" panose="020B0502020202020204" pitchFamily="34" charset="0"/>
              </a:rPr>
              <a:t>Business entities in sphere of </a:t>
            </a:r>
            <a:r>
              <a:rPr lang="en-US" b="1" dirty="0" smtClean="0">
                <a:solidFill>
                  <a:prstClr val="black"/>
                </a:solidFill>
                <a:latin typeface="Century Gothic" panose="020B0502020202020204" pitchFamily="34" charset="0"/>
              </a:rPr>
              <a:t>truism </a:t>
            </a:r>
            <a:r>
              <a:rPr lang="en-US" b="1" dirty="0">
                <a:solidFill>
                  <a:prstClr val="black"/>
                </a:solidFill>
                <a:latin typeface="Century Gothic" panose="020B0502020202020204" pitchFamily="34" charset="0"/>
              </a:rPr>
              <a:t>are exempt from paying customs fee (up till 1st January 2022) for </a:t>
            </a:r>
            <a:r>
              <a:rPr lang="en-US" b="1" dirty="0" smtClean="0">
                <a:solidFill>
                  <a:prstClr val="black"/>
                </a:solidFill>
                <a:latin typeface="Century Gothic" panose="020B0502020202020204" pitchFamily="34" charset="0"/>
              </a:rPr>
              <a:t>following</a:t>
            </a:r>
            <a:r>
              <a:rPr lang="ru-RU" b="1" dirty="0" smtClean="0">
                <a:solidFill>
                  <a:prstClr val="black"/>
                </a:solidFill>
                <a:latin typeface="Century Gothic" panose="020B0502020202020204" pitchFamily="34" charset="0"/>
              </a:rPr>
              <a:t>:</a:t>
            </a:r>
            <a:endParaRPr lang="ru-RU" b="1" dirty="0">
              <a:solidFill>
                <a:prstClr val="black"/>
              </a:solidFill>
              <a:latin typeface="Century Gothic" panose="020B0502020202020204" pitchFamily="34" charset="0"/>
            </a:endParaRPr>
          </a:p>
          <a:p>
            <a:pPr marL="0" indent="0" algn="just">
              <a:buFont typeface="Arial" panose="020B0604020202020204" pitchFamily="34" charset="0"/>
              <a:buNone/>
            </a:pPr>
            <a:r>
              <a:rPr lang="ru-RU" b="1" dirty="0">
                <a:solidFill>
                  <a:prstClr val="black"/>
                </a:solidFill>
                <a:latin typeface="Century Gothic" panose="020B0502020202020204" pitchFamily="34" charset="0"/>
              </a:rPr>
              <a:t>	</a:t>
            </a:r>
            <a:r>
              <a:rPr lang="en-US" b="1" dirty="0" smtClean="0">
                <a:solidFill>
                  <a:prstClr val="black"/>
                </a:solidFill>
                <a:latin typeface="Century Gothic" panose="020B0502020202020204" pitchFamily="34" charset="0"/>
              </a:rPr>
              <a:t>transportation </a:t>
            </a:r>
            <a:r>
              <a:rPr lang="en-US" b="1" dirty="0">
                <a:solidFill>
                  <a:prstClr val="black"/>
                </a:solidFill>
                <a:latin typeface="Century Gothic" panose="020B0502020202020204" pitchFamily="34" charset="0"/>
              </a:rPr>
              <a:t>vehicles of </a:t>
            </a:r>
            <a:r>
              <a:rPr lang="en-US" b="1" dirty="0" smtClean="0">
                <a:solidFill>
                  <a:prstClr val="black"/>
                </a:solidFill>
                <a:latin typeface="Century Gothic" panose="020B0502020202020204" pitchFamily="34" charset="0"/>
              </a:rPr>
              <a:t>tourist </a:t>
            </a:r>
            <a:r>
              <a:rPr lang="en-US" b="1" dirty="0">
                <a:solidFill>
                  <a:prstClr val="black"/>
                </a:solidFill>
                <a:latin typeface="Century Gothic" panose="020B0502020202020204" pitchFamily="34" charset="0"/>
              </a:rPr>
              <a:t>class, designed for transportation of 8 and more passengers (including </a:t>
            </a:r>
            <a:r>
              <a:rPr lang="en-US" b="1" dirty="0" smtClean="0">
                <a:solidFill>
                  <a:prstClr val="black"/>
                </a:solidFill>
                <a:latin typeface="Century Gothic" panose="020B0502020202020204" pitchFamily="34" charset="0"/>
              </a:rPr>
              <a:t>driver)</a:t>
            </a:r>
            <a:r>
              <a:rPr lang="ru-RU" b="1" dirty="0">
                <a:solidFill>
                  <a:prstClr val="black"/>
                </a:solidFill>
                <a:latin typeface="Century Gothic" panose="020B0502020202020204" pitchFamily="34" charset="0"/>
              </a:rPr>
              <a:t>.</a:t>
            </a:r>
            <a:endParaRPr lang="ru-RU"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7721" y="180858"/>
            <a:ext cx="2137743" cy="795886"/>
          </a:xfrm>
          <a:prstGeom prst="rect">
            <a:avLst/>
          </a:prstGeom>
        </p:spPr>
      </p:pic>
      <p:pic>
        <p:nvPicPr>
          <p:cNvPr id="5"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232" y="1980814"/>
            <a:ext cx="4073932" cy="2476885"/>
          </a:xfrm>
          <a:prstGeom prst="rect">
            <a:avLst/>
          </a:prstGeom>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9" y="-2068"/>
            <a:ext cx="12191999" cy="6860068"/>
          </a:xfrm>
          <a:prstGeom prst="rect">
            <a:avLst/>
          </a:prstGeom>
        </p:spPr>
      </p:pic>
      <p:pic>
        <p:nvPicPr>
          <p:cNvPr id="7" name="Picture 6" descr="Узбекистан лого"/>
          <p:cNvPicPr>
            <a:picLocks noChangeAspect="1" noChangeArrowheads="1"/>
          </p:cNvPicPr>
          <p:nvPr/>
        </p:nvPicPr>
        <p:blipFill>
          <a:blip r:embed="rId5" cstate="print"/>
          <a:srcRect/>
          <a:stretch>
            <a:fillRect/>
          </a:stretch>
        </p:blipFill>
        <p:spPr bwMode="auto">
          <a:xfrm>
            <a:off x="84079" y="22559"/>
            <a:ext cx="1789878" cy="631464"/>
          </a:xfrm>
          <a:prstGeom prst="rect">
            <a:avLst/>
          </a:prstGeom>
          <a:noFill/>
          <a:ln w="9525">
            <a:noFill/>
            <a:miter lim="800000"/>
            <a:headEnd/>
            <a:tailEnd/>
          </a:ln>
        </p:spPr>
      </p:pic>
      <p:sp>
        <p:nvSpPr>
          <p:cNvPr id="8" name="Заголовок 1"/>
          <p:cNvSpPr txBox="1">
            <a:spLocks/>
          </p:cNvSpPr>
          <p:nvPr/>
        </p:nvSpPr>
        <p:spPr>
          <a:xfrm>
            <a:off x="1746422" y="930875"/>
            <a:ext cx="8946292" cy="1268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3400" b="1" dirty="0" smtClean="0">
                <a:solidFill>
                  <a:srgbClr val="002060"/>
                </a:solidFill>
                <a:latin typeface="Century Gothic" panose="020B0502020202020204" pitchFamily="34" charset="0"/>
              </a:rPr>
              <a:t>The purchase of transportation in</a:t>
            </a:r>
            <a:br>
              <a:rPr lang="en-US" sz="3400" b="1" dirty="0" smtClean="0">
                <a:solidFill>
                  <a:srgbClr val="002060"/>
                </a:solidFill>
                <a:latin typeface="Century Gothic" panose="020B0502020202020204" pitchFamily="34" charset="0"/>
              </a:rPr>
            </a:br>
            <a:r>
              <a:rPr lang="en-US" sz="3400" b="1" dirty="0" smtClean="0">
                <a:solidFill>
                  <a:srgbClr val="002060"/>
                </a:solidFill>
                <a:latin typeface="Century Gothic" panose="020B0502020202020204" pitchFamily="34" charset="0"/>
              </a:rPr>
              <a:t>tourism sphere</a:t>
            </a:r>
            <a:endParaRPr lang="ru-RU" dirty="0"/>
          </a:p>
        </p:txBody>
      </p:sp>
      <p:sp>
        <p:nvSpPr>
          <p:cNvPr id="9" name="Объект 2"/>
          <p:cNvSpPr txBox="1">
            <a:spLocks/>
          </p:cNvSpPr>
          <p:nvPr/>
        </p:nvSpPr>
        <p:spPr>
          <a:xfrm>
            <a:off x="815546" y="2792626"/>
            <a:ext cx="5848865" cy="30068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Arial" panose="020B0604020202020204" pitchFamily="34" charset="0"/>
              <a:buNone/>
            </a:pPr>
            <a:r>
              <a:rPr lang="en-US" sz="2400" b="1" dirty="0" smtClean="0">
                <a:solidFill>
                  <a:prstClr val="black"/>
                </a:solidFill>
                <a:latin typeface="Century Gothic" panose="020B0502020202020204" pitchFamily="34" charset="0"/>
              </a:rPr>
              <a:t>	Business entities in sphere of tourism are exempt from paying customs fee (up till 1st January 2022) for following</a:t>
            </a:r>
            <a:r>
              <a:rPr lang="ru-RU" sz="2400" b="1" dirty="0" smtClean="0">
                <a:solidFill>
                  <a:prstClr val="black"/>
                </a:solidFill>
                <a:latin typeface="Century Gothic" panose="020B0502020202020204" pitchFamily="34" charset="0"/>
              </a:rPr>
              <a:t>:</a:t>
            </a:r>
          </a:p>
          <a:p>
            <a:pPr marL="0" indent="0" algn="just">
              <a:buFont typeface="Arial" panose="020B0604020202020204" pitchFamily="34" charset="0"/>
              <a:buNone/>
            </a:pPr>
            <a:r>
              <a:rPr lang="ru-RU" sz="2400" b="1" dirty="0" smtClean="0">
                <a:solidFill>
                  <a:prstClr val="black"/>
                </a:solidFill>
                <a:latin typeface="Century Gothic" panose="020B0502020202020204" pitchFamily="34" charset="0"/>
              </a:rPr>
              <a:t>	</a:t>
            </a:r>
            <a:r>
              <a:rPr lang="en-US" sz="2400" b="1" dirty="0">
                <a:solidFill>
                  <a:prstClr val="black"/>
                </a:solidFill>
                <a:latin typeface="Century Gothic" panose="020B0502020202020204" pitchFamily="34" charset="0"/>
              </a:rPr>
              <a:t>T</a:t>
            </a:r>
            <a:r>
              <a:rPr lang="en-US" sz="2400" b="1" dirty="0" smtClean="0">
                <a:solidFill>
                  <a:prstClr val="black"/>
                </a:solidFill>
                <a:latin typeface="Century Gothic" panose="020B0502020202020204" pitchFamily="34" charset="0"/>
              </a:rPr>
              <a:t>ransportation vehicles of tourist class, designed for transportation of 8 and more passengers (including driver)</a:t>
            </a:r>
            <a:r>
              <a:rPr lang="ru-RU" sz="2400" b="1" dirty="0" smtClean="0">
                <a:solidFill>
                  <a:prstClr val="black"/>
                </a:solidFill>
                <a:latin typeface="Century Gothic" panose="020B0502020202020204" pitchFamily="34" charset="0"/>
              </a:rPr>
              <a:t>.</a:t>
            </a:r>
            <a:endParaRPr lang="ru-RU" sz="2400" dirty="0"/>
          </a:p>
        </p:txBody>
      </p:sp>
      <p:grpSp>
        <p:nvGrpSpPr>
          <p:cNvPr id="10" name="Group 313"/>
          <p:cNvGrpSpPr>
            <a:grpSpLocks/>
          </p:cNvGrpSpPr>
          <p:nvPr/>
        </p:nvGrpSpPr>
        <p:grpSpPr bwMode="auto">
          <a:xfrm>
            <a:off x="10396151" y="22559"/>
            <a:ext cx="1639331" cy="631464"/>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pic>
        <p:nvPicPr>
          <p:cNvPr id="110"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09" y="2199502"/>
            <a:ext cx="4552191" cy="3212516"/>
          </a:xfrm>
          <a:prstGeom prst="rect">
            <a:avLst/>
          </a:prstGeom>
        </p:spPr>
      </p:pic>
    </p:spTree>
    <p:extLst>
      <p:ext uri="{BB962C8B-B14F-4D97-AF65-F5344CB8AC3E}">
        <p14:creationId xmlns:p14="http://schemas.microsoft.com/office/powerpoint/2010/main" val="218486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68"/>
            <a:ext cx="12191999" cy="6860068"/>
          </a:xfrm>
          <a:prstGeom prst="rect">
            <a:avLst/>
          </a:prstGeom>
        </p:spPr>
      </p:pic>
      <p:sp>
        <p:nvSpPr>
          <p:cNvPr id="6" name="Slide Number">
            <a:extLst>
              <a:ext uri="{FF2B5EF4-FFF2-40B4-BE49-F238E27FC236}">
                <a16:creationId xmlns:a16="http://schemas.microsoft.com/office/drawing/2014/main" xmlns="" id="{8AF8DDFB-2A72-4E7B-99DA-A13179D0E20B}"/>
              </a:ext>
            </a:extLst>
          </p:cNvPr>
          <p:cNvSpPr txBox="1">
            <a:spLocks/>
          </p:cNvSpPr>
          <p:nvPr/>
        </p:nvSpPr>
        <p:spPr bwMode="gray">
          <a:xfrm>
            <a:off x="11247120" y="6418818"/>
            <a:ext cx="388730" cy="123111"/>
          </a:xfrm>
          <a:prstGeom prst="rect">
            <a:avLst/>
          </a:prstGeom>
        </p:spPr>
        <p:txBody>
          <a:bodyPr vert="horz" wrap="square" lIns="0" tIns="0" rIns="0" bIns="0" rtlCol="0" anchor="ctr">
            <a:spAutoFit/>
          </a:bodyPr>
          <a:lstStyle>
            <a:defPPr>
              <a:defRPr lang="ru-RU"/>
            </a:defPPr>
            <a:lvl1pPr>
              <a:defRPr sz="1000" baseline="0">
                <a:latin typeface="+mn-lt"/>
              </a:defRPr>
            </a:lvl1pPr>
          </a:lstStyle>
          <a:p>
            <a:r>
              <a:rPr lang="ru-RU" sz="800" dirty="0" smtClean="0">
                <a:solidFill>
                  <a:prstClr val="white"/>
                </a:solidFill>
              </a:rPr>
              <a:t>8</a:t>
            </a:r>
            <a:endParaRPr lang="ru-RU" sz="800" dirty="0">
              <a:solidFill>
                <a:prstClr val="white"/>
              </a:solidFill>
            </a:endParaRPr>
          </a:p>
        </p:txBody>
      </p:sp>
      <p:sp>
        <p:nvSpPr>
          <p:cNvPr id="11" name="Заголовок 1"/>
          <p:cNvSpPr txBox="1">
            <a:spLocks/>
          </p:cNvSpPr>
          <p:nvPr/>
        </p:nvSpPr>
        <p:spPr>
          <a:xfrm>
            <a:off x="1181100" y="942974"/>
            <a:ext cx="9315450" cy="88740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z-Cyrl-UZ" sz="3400" b="1" dirty="0" smtClean="0">
                <a:solidFill>
                  <a:srgbClr val="002060"/>
                </a:solidFill>
                <a:latin typeface="Century Gothic" panose="020B0502020202020204" pitchFamily="34" charset="0"/>
              </a:rPr>
              <a:t>          </a:t>
            </a:r>
            <a:r>
              <a:rPr lang="en-US" sz="3400" b="1" dirty="0" smtClean="0">
                <a:solidFill>
                  <a:srgbClr val="002060"/>
                </a:solidFill>
                <a:latin typeface="Century Gothic" panose="020B0502020202020204" pitchFamily="34" charset="0"/>
              </a:rPr>
              <a:t>The </a:t>
            </a:r>
            <a:r>
              <a:rPr lang="en-US" sz="3400" b="1" dirty="0">
                <a:solidFill>
                  <a:srgbClr val="002060"/>
                </a:solidFill>
                <a:latin typeface="Century Gothic" panose="020B0502020202020204" pitchFamily="34" charset="0"/>
              </a:rPr>
              <a:t>purchase of transportation </a:t>
            </a:r>
            <a:r>
              <a:rPr lang="uz-Cyrl-UZ" sz="3400" b="1" dirty="0" smtClean="0">
                <a:solidFill>
                  <a:srgbClr val="002060"/>
                </a:solidFill>
                <a:latin typeface="Century Gothic" panose="020B0502020202020204" pitchFamily="34" charset="0"/>
              </a:rPr>
              <a:t>	 </a:t>
            </a:r>
            <a:br>
              <a:rPr lang="uz-Cyrl-UZ" sz="3400" b="1" dirty="0" smtClean="0">
                <a:solidFill>
                  <a:srgbClr val="002060"/>
                </a:solidFill>
                <a:latin typeface="Century Gothic" panose="020B0502020202020204" pitchFamily="34" charset="0"/>
              </a:rPr>
            </a:br>
            <a:r>
              <a:rPr lang="uz-Cyrl-UZ" sz="3400" b="1" dirty="0" smtClean="0">
                <a:solidFill>
                  <a:srgbClr val="002060"/>
                </a:solidFill>
                <a:latin typeface="Century Gothic" panose="020B0502020202020204" pitchFamily="34" charset="0"/>
              </a:rPr>
              <a:t> </a:t>
            </a:r>
            <a:r>
              <a:rPr lang="en-US" sz="3400" b="1" dirty="0" smtClean="0">
                <a:solidFill>
                  <a:srgbClr val="002060"/>
                </a:solidFill>
                <a:latin typeface="Century Gothic" panose="020B0502020202020204" pitchFamily="34" charset="0"/>
              </a:rPr>
              <a:t>in</a:t>
            </a:r>
            <a:r>
              <a:rPr lang="uz-Cyrl-UZ" sz="3400" b="1" dirty="0" smtClean="0">
                <a:solidFill>
                  <a:srgbClr val="002060"/>
                </a:solidFill>
                <a:latin typeface="Century Gothic" panose="020B0502020202020204" pitchFamily="34" charset="0"/>
              </a:rPr>
              <a:t> </a:t>
            </a:r>
            <a:r>
              <a:rPr lang="en-US" sz="3400" b="1" dirty="0" smtClean="0">
                <a:solidFill>
                  <a:srgbClr val="002060"/>
                </a:solidFill>
                <a:latin typeface="Century Gothic" panose="020B0502020202020204" pitchFamily="34" charset="0"/>
              </a:rPr>
              <a:t>tourism sphere</a:t>
            </a:r>
            <a:endParaRPr lang="ru-RU" sz="3400" dirty="0">
              <a:solidFill>
                <a:srgbClr val="002060"/>
              </a:solidFill>
              <a:latin typeface="Century Gothic" panose="020B0502020202020204" pitchFamily="34" charset="0"/>
            </a:endParaRPr>
          </a:p>
        </p:txBody>
      </p:sp>
      <p:sp>
        <p:nvSpPr>
          <p:cNvPr id="13" name="Объект 2"/>
          <p:cNvSpPr txBox="1">
            <a:spLocks/>
          </p:cNvSpPr>
          <p:nvPr/>
        </p:nvSpPr>
        <p:spPr>
          <a:xfrm>
            <a:off x="1079157" y="1901563"/>
            <a:ext cx="9954714" cy="3870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ru-RU" sz="2200" b="1" dirty="0" smtClean="0">
              <a:solidFill>
                <a:prstClr val="black"/>
              </a:solidFill>
              <a:latin typeface="Century Gothic" panose="020B0502020202020204" pitchFamily="34" charset="0"/>
            </a:endParaRPr>
          </a:p>
          <a:p>
            <a:pPr marL="0" indent="0" algn="just">
              <a:buNone/>
            </a:pPr>
            <a:r>
              <a:rPr lang="ru-RU" sz="2200" b="1" dirty="0" smtClean="0">
                <a:solidFill>
                  <a:prstClr val="black"/>
                </a:solidFill>
                <a:latin typeface="Century Gothic" panose="020B0502020202020204" pitchFamily="34" charset="0"/>
              </a:rPr>
              <a:t>	</a:t>
            </a:r>
            <a:r>
              <a:rPr lang="en-US" b="1" dirty="0" smtClean="0">
                <a:solidFill>
                  <a:prstClr val="black"/>
                </a:solidFill>
                <a:latin typeface="Century Gothic" panose="020B0502020202020204" pitchFamily="34" charset="0"/>
              </a:rPr>
              <a:t>Licensed tourist </a:t>
            </a:r>
            <a:r>
              <a:rPr lang="en-US" b="1" dirty="0">
                <a:solidFill>
                  <a:prstClr val="black"/>
                </a:solidFill>
                <a:latin typeface="Century Gothic" panose="020B0502020202020204" pitchFamily="34" charset="0"/>
              </a:rPr>
              <a:t>operators registered in Republic of Karakalpakstan are allowed to pay:</a:t>
            </a:r>
          </a:p>
          <a:p>
            <a:pPr marL="0" indent="0" algn="just">
              <a:buNone/>
            </a:pPr>
            <a:r>
              <a:rPr lang="ru-RU" b="1" dirty="0" smtClean="0">
                <a:solidFill>
                  <a:prstClr val="black"/>
                </a:solidFill>
                <a:latin typeface="Century Gothic" panose="020B0502020202020204" pitchFamily="34" charset="0"/>
              </a:rPr>
              <a:t>	</a:t>
            </a:r>
            <a:r>
              <a:rPr lang="en-US" b="1" dirty="0">
                <a:solidFill>
                  <a:prstClr val="black"/>
                </a:solidFill>
                <a:latin typeface="Century Gothic" panose="020B0502020202020204" pitchFamily="34" charset="0"/>
              </a:rPr>
              <a:t>C</a:t>
            </a:r>
            <a:r>
              <a:rPr lang="en-US" b="1" dirty="0" smtClean="0">
                <a:solidFill>
                  <a:prstClr val="black"/>
                </a:solidFill>
                <a:latin typeface="Century Gothic" panose="020B0502020202020204" pitchFamily="34" charset="0"/>
              </a:rPr>
              <a:t>ustoms </a:t>
            </a:r>
            <a:r>
              <a:rPr lang="en-US" b="1" dirty="0">
                <a:solidFill>
                  <a:prstClr val="black"/>
                </a:solidFill>
                <a:latin typeface="Century Gothic" panose="020B0502020202020204" pitchFamily="34" charset="0"/>
              </a:rPr>
              <a:t>fee, as 25% from current rates for importing transport, with engine volume not more than 2.4L with the installment plan (for 5 years) for organizing extreme tours.</a:t>
            </a:r>
            <a:endParaRPr lang="ru-RU" b="1" dirty="0" smtClean="0">
              <a:solidFill>
                <a:prstClr val="black"/>
              </a:solidFill>
              <a:latin typeface="Century Gothic" panose="020B0502020202020204" pitchFamily="34" charset="0"/>
            </a:endParaRPr>
          </a:p>
        </p:txBody>
      </p:sp>
      <p:pic>
        <p:nvPicPr>
          <p:cNvPr id="8"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9" name="Group 313"/>
          <p:cNvGrpSpPr>
            <a:grpSpLocks/>
          </p:cNvGrpSpPr>
          <p:nvPr/>
        </p:nvGrpSpPr>
        <p:grpSpPr bwMode="auto">
          <a:xfrm>
            <a:off x="10173730" y="38743"/>
            <a:ext cx="2018269" cy="615280"/>
            <a:chOff x="0" y="0"/>
            <a:chExt cx="7115566" cy="4144132"/>
          </a:xfrm>
        </p:grpSpPr>
        <p:sp>
          <p:nvSpPr>
            <p:cNvPr id="14"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2"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3166518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b="1" dirty="0">
                <a:solidFill>
                  <a:srgbClr val="002060"/>
                </a:solidFill>
                <a:latin typeface="Century Gothic" panose="020B0502020202020204" pitchFamily="34" charset="0"/>
              </a:rPr>
              <a:t>in sphere of tourism</a:t>
            </a:r>
            <a:endParaRPr lang="ru-RU" b="1" dirty="0">
              <a:solidFill>
                <a:srgbClr val="002060"/>
              </a:solidFill>
              <a:latin typeface="Century Gothic" panose="020B0502020202020204" pitchFamily="34" charset="0"/>
            </a:endParaRPr>
          </a:p>
          <a:p>
            <a:endParaRPr lang="ru-RU" dirty="0"/>
          </a:p>
        </p:txBody>
      </p:sp>
      <p:sp>
        <p:nvSpPr>
          <p:cNvPr id="9" name="Прямоугольник 8"/>
          <p:cNvSpPr/>
          <p:nvPr/>
        </p:nvSpPr>
        <p:spPr>
          <a:xfrm>
            <a:off x="4479211" y="3244334"/>
            <a:ext cx="3233578" cy="369332"/>
          </a:xfrm>
          <a:prstGeom prst="rect">
            <a:avLst/>
          </a:prstGeom>
        </p:spPr>
        <p:txBody>
          <a:bodyPr wrap="none">
            <a:spAutoFit/>
          </a:bodyPr>
          <a:lstStyle/>
          <a:p>
            <a:r>
              <a:rPr lang="en-US" b="1" dirty="0">
                <a:solidFill>
                  <a:srgbClr val="002060"/>
                </a:solidFill>
                <a:latin typeface="Century Gothic" panose="020B0502020202020204" pitchFamily="34" charset="0"/>
              </a:rPr>
              <a:t>Incentives and preferences</a:t>
            </a:r>
            <a:endParaRPr lang="ru-RU" dirty="0">
              <a:solidFill>
                <a:prstClr val="black"/>
              </a:solidFill>
              <a:latin typeface="Century Gothic" panose="020B0502020202020204" pitchFamily="34" charset="0"/>
            </a:endParaRPr>
          </a:p>
        </p:txBody>
      </p:sp>
      <p:sp>
        <p:nvSpPr>
          <p:cNvPr id="10" name="Shape 25"/>
          <p:cNvSpPr>
            <a:spLocks noGrp="1"/>
          </p:cNvSpPr>
          <p:nvPr>
            <p:ph type="title"/>
          </p:nvPr>
        </p:nvSpPr>
        <p:spPr>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anchor="ctr"/>
          <a:lstStyle/>
          <a:p>
            <a:endParaRPr lang="ru-RU"/>
          </a:p>
        </p:txBody>
      </p:sp>
      <p:pic>
        <p:nvPicPr>
          <p:cNvPr id="11"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60068"/>
          </a:xfrm>
          <a:prstGeom prst="rect">
            <a:avLst/>
          </a:prstGeom>
        </p:spPr>
      </p:pic>
      <p:sp>
        <p:nvSpPr>
          <p:cNvPr id="12" name="Прямоугольник 11"/>
          <p:cNvSpPr/>
          <p:nvPr/>
        </p:nvSpPr>
        <p:spPr>
          <a:xfrm>
            <a:off x="3048000" y="529539"/>
            <a:ext cx="5527590" cy="954107"/>
          </a:xfrm>
          <a:prstGeom prst="rect">
            <a:avLst/>
          </a:prstGeom>
        </p:spPr>
        <p:txBody>
          <a:bodyPr wrap="square">
            <a:spAutoFit/>
          </a:bodyPr>
          <a:lstStyle/>
          <a:p>
            <a:pPr algn="ctr"/>
            <a:r>
              <a:rPr lang="en-US" sz="2800" b="1" dirty="0">
                <a:solidFill>
                  <a:schemeClr val="bg2">
                    <a:lumMod val="25000"/>
                  </a:schemeClr>
                </a:solidFill>
                <a:latin typeface="Century Gothic" panose="020B0502020202020204" pitchFamily="34" charset="0"/>
              </a:rPr>
              <a:t>Stimulate the introduction of ICT in tourism activities</a:t>
            </a:r>
            <a:endParaRPr lang="ru-RU" sz="2800" b="1" dirty="0">
              <a:solidFill>
                <a:schemeClr val="bg2">
                  <a:lumMod val="25000"/>
                </a:schemeClr>
              </a:solidFill>
              <a:latin typeface="Century Gothic" panose="020B0502020202020204" pitchFamily="34" charset="0"/>
            </a:endParaRPr>
          </a:p>
        </p:txBody>
      </p:sp>
      <p:sp>
        <p:nvSpPr>
          <p:cNvPr id="13" name="Прямоугольник 12"/>
          <p:cNvSpPr/>
          <p:nvPr/>
        </p:nvSpPr>
        <p:spPr>
          <a:xfrm>
            <a:off x="1103870" y="1523999"/>
            <a:ext cx="9635489" cy="707886"/>
          </a:xfrm>
          <a:prstGeom prst="rect">
            <a:avLst/>
          </a:prstGeom>
        </p:spPr>
        <p:txBody>
          <a:bodyPr wrap="square">
            <a:spAutoFit/>
          </a:bodyPr>
          <a:lstStyle/>
          <a:p>
            <a:pPr algn="just"/>
            <a:r>
              <a:rPr lang="uz-Cyrl-UZ" sz="2000" b="1" dirty="0" smtClean="0">
                <a:latin typeface="Century Gothic" panose="020B0502020202020204" pitchFamily="34" charset="0"/>
              </a:rPr>
              <a:t>	</a:t>
            </a:r>
            <a:r>
              <a:rPr lang="en-US" sz="2000" b="1" dirty="0" smtClean="0">
                <a:latin typeface="Century Gothic" panose="020B0502020202020204" pitchFamily="34" charset="0"/>
              </a:rPr>
              <a:t>Since </a:t>
            </a:r>
            <a:r>
              <a:rPr lang="en-US" sz="2000" b="1" dirty="0">
                <a:latin typeface="Century Gothic" panose="020B0502020202020204" pitchFamily="34" charset="0"/>
              </a:rPr>
              <a:t>January 1, 2018, the taxable base has been reduced by the amount of expenses:</a:t>
            </a:r>
            <a:endParaRPr lang="ru-RU" sz="2000" b="1" dirty="0">
              <a:latin typeface="Century Gothic" panose="020B0502020202020204" pitchFamily="34" charset="0"/>
            </a:endParaRPr>
          </a:p>
        </p:txBody>
      </p:sp>
      <p:sp>
        <p:nvSpPr>
          <p:cNvPr id="14" name="Прямоугольник 13"/>
          <p:cNvSpPr/>
          <p:nvPr/>
        </p:nvSpPr>
        <p:spPr>
          <a:xfrm>
            <a:off x="988541" y="2248930"/>
            <a:ext cx="9844216" cy="707886"/>
          </a:xfrm>
          <a:prstGeom prst="rect">
            <a:avLst/>
          </a:prstGeom>
        </p:spPr>
        <p:txBody>
          <a:bodyPr wrap="square">
            <a:spAutoFit/>
          </a:bodyPr>
          <a:lstStyle/>
          <a:p>
            <a:pPr algn="just"/>
            <a:r>
              <a:rPr lang="en-US" dirty="0" smtClean="0"/>
              <a:t>	</a:t>
            </a:r>
            <a:r>
              <a:rPr lang="en-US" sz="2000" b="1" dirty="0">
                <a:latin typeface="Century Gothic" panose="020B0502020202020204" pitchFamily="34" charset="0"/>
              </a:rPr>
              <a:t>On the introduction of electronic services, including electronic payments, reservations, acquiring and others.</a:t>
            </a:r>
            <a:endParaRPr lang="ru-RU" sz="2000" b="1" dirty="0">
              <a:latin typeface="Century Gothic" panose="020B0502020202020204" pitchFamily="34" charset="0"/>
            </a:endParaRPr>
          </a:p>
        </p:txBody>
      </p:sp>
      <p:sp>
        <p:nvSpPr>
          <p:cNvPr id="15" name="Прямоугольник 14"/>
          <p:cNvSpPr/>
          <p:nvPr/>
        </p:nvSpPr>
        <p:spPr>
          <a:xfrm>
            <a:off x="988541" y="3052207"/>
            <a:ext cx="9737124" cy="707886"/>
          </a:xfrm>
          <a:prstGeom prst="rect">
            <a:avLst/>
          </a:prstGeom>
        </p:spPr>
        <p:txBody>
          <a:bodyPr wrap="square">
            <a:spAutoFit/>
          </a:bodyPr>
          <a:lstStyle/>
          <a:p>
            <a:pPr algn="just"/>
            <a:r>
              <a:rPr lang="en-US" dirty="0" smtClean="0"/>
              <a:t>	</a:t>
            </a:r>
            <a:r>
              <a:rPr lang="en-US" sz="2000" b="1" dirty="0">
                <a:latin typeface="Century Gothic" panose="020B0502020202020204" pitchFamily="34" charset="0"/>
              </a:rPr>
              <a:t>Specialized Internet sites and portals offering modern types of tourist services.</a:t>
            </a:r>
            <a:endParaRPr lang="ru-RU" sz="2000" b="1" dirty="0">
              <a:latin typeface="Century Gothic" panose="020B0502020202020204" pitchFamily="34" charset="0"/>
            </a:endParaRPr>
          </a:p>
        </p:txBody>
      </p:sp>
      <p:sp>
        <p:nvSpPr>
          <p:cNvPr id="16" name="Прямоугольник 15"/>
          <p:cNvSpPr/>
          <p:nvPr/>
        </p:nvSpPr>
        <p:spPr>
          <a:xfrm>
            <a:off x="988541" y="3698539"/>
            <a:ext cx="9844216" cy="1015663"/>
          </a:xfrm>
          <a:prstGeom prst="rect">
            <a:avLst/>
          </a:prstGeom>
        </p:spPr>
        <p:txBody>
          <a:bodyPr wrap="square">
            <a:spAutoFit/>
          </a:bodyPr>
          <a:lstStyle/>
          <a:p>
            <a:pPr algn="just"/>
            <a:r>
              <a:rPr lang="en-US" dirty="0" smtClean="0"/>
              <a:t>	</a:t>
            </a:r>
            <a:r>
              <a:rPr lang="en-US" sz="2000" b="1" dirty="0">
                <a:latin typeface="Century Gothic" panose="020B0502020202020204" pitchFamily="34" charset="0"/>
              </a:rPr>
              <a:t>The tax base for the establishment of free Wi-Fi, including the single tax payment, is reduced by the amount of expenses - aimed at the purchase of equipment and the purchase of Internet traffic.</a:t>
            </a:r>
            <a:endParaRPr lang="ru-RU" sz="2000" b="1" dirty="0">
              <a:latin typeface="Century Gothic" panose="020B0502020202020204" pitchFamily="34" charset="0"/>
            </a:endParaRPr>
          </a:p>
        </p:txBody>
      </p:sp>
      <p:sp>
        <p:nvSpPr>
          <p:cNvPr id="17" name="Прямоугольник 16"/>
          <p:cNvSpPr/>
          <p:nvPr/>
        </p:nvSpPr>
        <p:spPr>
          <a:xfrm>
            <a:off x="988540" y="4849139"/>
            <a:ext cx="9737125" cy="1015663"/>
          </a:xfrm>
          <a:prstGeom prst="rect">
            <a:avLst/>
          </a:prstGeom>
        </p:spPr>
        <p:txBody>
          <a:bodyPr wrap="square">
            <a:spAutoFit/>
          </a:bodyPr>
          <a:lstStyle/>
          <a:p>
            <a:pPr algn="just"/>
            <a:r>
              <a:rPr lang="en-US" dirty="0" smtClean="0"/>
              <a:t>	</a:t>
            </a:r>
            <a:r>
              <a:rPr lang="en-US" sz="2000" b="1" dirty="0">
                <a:latin typeface="Century Gothic" panose="020B0502020202020204" pitchFamily="34" charset="0"/>
              </a:rPr>
              <a:t>Operators and providers who created free Wi-Fi zones in public places are granted the right to install an advertising banner or banner of no more than 18 square meters. m. in this area at no cost.</a:t>
            </a:r>
            <a:endParaRPr lang="ru-RU" sz="2000" b="1" dirty="0">
              <a:latin typeface="Century Gothic" panose="020B0502020202020204" pitchFamily="34" charset="0"/>
            </a:endParaRPr>
          </a:p>
        </p:txBody>
      </p:sp>
      <p:pic>
        <p:nvPicPr>
          <p:cNvPr id="18"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20" name="Group 313"/>
          <p:cNvGrpSpPr>
            <a:grpSpLocks/>
          </p:cNvGrpSpPr>
          <p:nvPr/>
        </p:nvGrpSpPr>
        <p:grpSpPr bwMode="auto">
          <a:xfrm>
            <a:off x="10173730" y="38743"/>
            <a:ext cx="2018269" cy="615280"/>
            <a:chOff x="0" y="0"/>
            <a:chExt cx="7115566" cy="4144132"/>
          </a:xfrm>
        </p:grpSpPr>
        <p:sp>
          <p:nvSpPr>
            <p:cNvPr id="2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3564625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1" y="-2068"/>
            <a:ext cx="12191999" cy="6860068"/>
          </a:xfrm>
          <a:prstGeom prst="rect">
            <a:avLst/>
          </a:prstGeom>
        </p:spPr>
      </p:pic>
      <p:sp>
        <p:nvSpPr>
          <p:cNvPr id="5" name="Прямоугольник 4"/>
          <p:cNvSpPr/>
          <p:nvPr/>
        </p:nvSpPr>
        <p:spPr>
          <a:xfrm>
            <a:off x="2965621" y="494270"/>
            <a:ext cx="7166919" cy="646331"/>
          </a:xfrm>
          <a:prstGeom prst="rect">
            <a:avLst/>
          </a:prstGeom>
        </p:spPr>
        <p:txBody>
          <a:bodyPr wrap="square">
            <a:spAutoFit/>
          </a:bodyPr>
          <a:lstStyle/>
          <a:p>
            <a:r>
              <a:rPr lang="en-US" sz="3600" b="1" dirty="0">
                <a:solidFill>
                  <a:schemeClr val="bg2">
                    <a:lumMod val="25000"/>
                  </a:schemeClr>
                </a:solidFill>
                <a:latin typeface="Century Gothic" panose="020B0502020202020204" pitchFamily="34" charset="0"/>
              </a:rPr>
              <a:t>Application of tax exemptions</a:t>
            </a:r>
            <a:endParaRPr lang="ru-RU" sz="3600" b="1" dirty="0">
              <a:solidFill>
                <a:schemeClr val="bg2">
                  <a:lumMod val="25000"/>
                </a:schemeClr>
              </a:solidFill>
              <a:latin typeface="Century Gothic" panose="020B0502020202020204" pitchFamily="34" charset="0"/>
            </a:endParaRPr>
          </a:p>
        </p:txBody>
      </p:sp>
      <p:sp>
        <p:nvSpPr>
          <p:cNvPr id="6" name="Прямоугольник 5"/>
          <p:cNvSpPr/>
          <p:nvPr/>
        </p:nvSpPr>
        <p:spPr>
          <a:xfrm>
            <a:off x="988541" y="1269746"/>
            <a:ext cx="9835978" cy="738664"/>
          </a:xfrm>
          <a:prstGeom prst="rect">
            <a:avLst/>
          </a:prstGeom>
        </p:spPr>
        <p:txBody>
          <a:bodyPr wrap="square">
            <a:spAutoFit/>
          </a:bodyPr>
          <a:lstStyle/>
          <a:p>
            <a:pPr algn="just"/>
            <a:r>
              <a:rPr lang="uz-Cyrl-UZ" dirty="0"/>
              <a:t>	</a:t>
            </a:r>
            <a:r>
              <a:rPr lang="en-US" b="1" dirty="0" smtClean="0">
                <a:latin typeface="Century Gothic" panose="020B0502020202020204" pitchFamily="34" charset="0"/>
              </a:rPr>
              <a:t> </a:t>
            </a:r>
            <a:r>
              <a:rPr lang="en-US" sz="2100" b="1" dirty="0">
                <a:latin typeface="Century Gothic" panose="020B0502020202020204" pitchFamily="34" charset="0"/>
              </a:rPr>
              <a:t>R</a:t>
            </a:r>
            <a:r>
              <a:rPr lang="en-US" sz="2100" b="1" dirty="0" smtClean="0">
                <a:latin typeface="Century Gothic" panose="020B0502020202020204" pitchFamily="34" charset="0"/>
              </a:rPr>
              <a:t>eduction </a:t>
            </a:r>
            <a:r>
              <a:rPr lang="en-US" sz="2100" b="1" dirty="0">
                <a:latin typeface="Century Gothic" panose="020B0502020202020204" pitchFamily="34" charset="0"/>
              </a:rPr>
              <a:t>of the taxable base to 100 million UZS</a:t>
            </a:r>
            <a:r>
              <a:rPr lang="en-US" sz="2100" b="1" dirty="0" smtClean="0">
                <a:latin typeface="Century Gothic" panose="020B0502020202020204" pitchFamily="34" charset="0"/>
              </a:rPr>
              <a:t> </a:t>
            </a:r>
            <a:r>
              <a:rPr lang="en-US" sz="2100" b="1" dirty="0">
                <a:latin typeface="Century Gothic" panose="020B0502020202020204" pitchFamily="34" charset="0"/>
              </a:rPr>
              <a:t>will be carried out in a one-time or part-time period until January 1, </a:t>
            </a:r>
            <a:r>
              <a:rPr lang="en-US" sz="2100" b="1" dirty="0" smtClean="0">
                <a:latin typeface="Century Gothic" panose="020B0502020202020204" pitchFamily="34" charset="0"/>
              </a:rPr>
              <a:t>2020.</a:t>
            </a:r>
            <a:endParaRPr lang="ru-RU" sz="2100" b="1" dirty="0">
              <a:latin typeface="Century Gothic" panose="020B0502020202020204" pitchFamily="34" charset="0"/>
            </a:endParaRPr>
          </a:p>
        </p:txBody>
      </p:sp>
      <p:sp>
        <p:nvSpPr>
          <p:cNvPr id="7" name="Прямоугольник 6"/>
          <p:cNvSpPr/>
          <p:nvPr/>
        </p:nvSpPr>
        <p:spPr>
          <a:xfrm>
            <a:off x="988541" y="2008410"/>
            <a:ext cx="9865347" cy="738664"/>
          </a:xfrm>
          <a:prstGeom prst="rect">
            <a:avLst/>
          </a:prstGeom>
        </p:spPr>
        <p:txBody>
          <a:bodyPr wrap="square">
            <a:spAutoFit/>
          </a:bodyPr>
          <a:lstStyle/>
          <a:p>
            <a:pPr algn="just"/>
            <a:r>
              <a:rPr lang="uz-Cyrl-UZ" dirty="0" smtClean="0"/>
              <a:t>	</a:t>
            </a:r>
            <a:r>
              <a:rPr lang="en-US" sz="2100" b="1" dirty="0">
                <a:latin typeface="Century Gothic" panose="020B0502020202020204" pitchFamily="34" charset="0"/>
              </a:rPr>
              <a:t>Reduction of the tax base of up to UZS 12 million will be carried out annually by 1 January 2025.</a:t>
            </a:r>
            <a:endParaRPr lang="ru-RU" sz="2100" b="1" dirty="0">
              <a:latin typeface="Century Gothic" panose="020B0502020202020204" pitchFamily="34" charset="0"/>
            </a:endParaRPr>
          </a:p>
        </p:txBody>
      </p:sp>
      <p:sp>
        <p:nvSpPr>
          <p:cNvPr id="8" name="Прямоугольник 7"/>
          <p:cNvSpPr/>
          <p:nvPr/>
        </p:nvSpPr>
        <p:spPr>
          <a:xfrm>
            <a:off x="988541" y="2747075"/>
            <a:ext cx="9920417" cy="1432398"/>
          </a:xfrm>
          <a:prstGeom prst="rect">
            <a:avLst/>
          </a:prstGeom>
        </p:spPr>
        <p:txBody>
          <a:bodyPr wrap="square">
            <a:spAutoFit/>
          </a:bodyPr>
          <a:lstStyle/>
          <a:p>
            <a:pPr algn="just"/>
            <a:r>
              <a:rPr lang="uz-Cyrl-UZ" dirty="0" smtClean="0"/>
              <a:t>	</a:t>
            </a:r>
            <a:r>
              <a:rPr lang="en-US" sz="2100" b="1" dirty="0">
                <a:latin typeface="Century Gothic" panose="020B0502020202020204" pitchFamily="34" charset="0"/>
              </a:rPr>
              <a:t>Taxpayer should receive the conclusion of the relevant provincial (city) state sanitary-epidemiological surveillance centers of the Ministry of Health of the Republic of Uzbekistan on compliance with the sanitary rules, standards and hygienic norms of taxable sanitary-hygienic networks.</a:t>
            </a:r>
            <a:endParaRPr lang="ru-RU" sz="2100" b="1" dirty="0">
              <a:latin typeface="Century Gothic" panose="020B0502020202020204" pitchFamily="34" charset="0"/>
            </a:endParaRPr>
          </a:p>
        </p:txBody>
      </p:sp>
      <p:sp>
        <p:nvSpPr>
          <p:cNvPr id="11" name="Прямоугольник 10"/>
          <p:cNvSpPr/>
          <p:nvPr/>
        </p:nvSpPr>
        <p:spPr>
          <a:xfrm>
            <a:off x="988541" y="4117916"/>
            <a:ext cx="9992497" cy="1708160"/>
          </a:xfrm>
          <a:prstGeom prst="rect">
            <a:avLst/>
          </a:prstGeom>
        </p:spPr>
        <p:txBody>
          <a:bodyPr wrap="square">
            <a:spAutoFit/>
          </a:bodyPr>
          <a:lstStyle/>
          <a:p>
            <a:pPr algn="just"/>
            <a:r>
              <a:rPr lang="uz-Cyrl-UZ" dirty="0" smtClean="0"/>
              <a:t>	</a:t>
            </a:r>
            <a:r>
              <a:rPr lang="en-US" sz="2100" b="1" dirty="0">
                <a:latin typeface="Century Gothic" panose="020B0502020202020204" pitchFamily="34" charset="0"/>
              </a:rPr>
              <a:t>In cases where maintenance required, capital repair and construction of modern sanitary-hygienic industries that comply with sanitary rules, standards and hygienic standards are carried out in several taxable years, taxable  reduction of the base will be allowed only after the completion of the work.</a:t>
            </a:r>
            <a:endParaRPr lang="ru-RU" sz="2100" b="1" dirty="0">
              <a:latin typeface="Century Gothic" panose="020B0502020202020204" pitchFamily="34" charset="0"/>
            </a:endParaRPr>
          </a:p>
        </p:txBody>
      </p:sp>
      <p:sp>
        <p:nvSpPr>
          <p:cNvPr id="12" name="Прямоугольник 11"/>
          <p:cNvSpPr/>
          <p:nvPr/>
        </p:nvSpPr>
        <p:spPr>
          <a:xfrm>
            <a:off x="988541" y="5826076"/>
            <a:ext cx="9770076" cy="738664"/>
          </a:xfrm>
          <a:prstGeom prst="rect">
            <a:avLst/>
          </a:prstGeom>
        </p:spPr>
        <p:txBody>
          <a:bodyPr wrap="square">
            <a:spAutoFit/>
          </a:bodyPr>
          <a:lstStyle/>
          <a:p>
            <a:pPr algn="just"/>
            <a:r>
              <a:rPr lang="uz-Cyrl-UZ" dirty="0" smtClean="0"/>
              <a:t>	</a:t>
            </a:r>
            <a:r>
              <a:rPr lang="en-US" sz="2100" b="1" dirty="0">
                <a:latin typeface="Century Gothic" panose="020B0502020202020204" pitchFamily="34" charset="0"/>
              </a:rPr>
              <a:t>Control over proper use of tax privileges is carried out</a:t>
            </a:r>
            <a:r>
              <a:rPr lang="uz-Cyrl-UZ" sz="2100" b="1" dirty="0">
                <a:latin typeface="Century Gothic" panose="020B0502020202020204" pitchFamily="34" charset="0"/>
              </a:rPr>
              <a:t> </a:t>
            </a:r>
            <a:r>
              <a:rPr lang="en-US" sz="2100" b="1" dirty="0">
                <a:latin typeface="Century Gothic" panose="020B0502020202020204" pitchFamily="34" charset="0"/>
              </a:rPr>
              <a:t>by the State Tax Service in accordance with the law.</a:t>
            </a:r>
            <a:endParaRPr lang="ru-RU" sz="2100" b="1" dirty="0">
              <a:latin typeface="Century Gothic" panose="020B0502020202020204" pitchFamily="34" charset="0"/>
            </a:endParaRPr>
          </a:p>
        </p:txBody>
      </p:sp>
      <p:pic>
        <p:nvPicPr>
          <p:cNvPr id="13"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14" name="Group 313"/>
          <p:cNvGrpSpPr>
            <a:grpSpLocks/>
          </p:cNvGrpSpPr>
          <p:nvPr/>
        </p:nvGrpSpPr>
        <p:grpSpPr bwMode="auto">
          <a:xfrm>
            <a:off x="10173730" y="38743"/>
            <a:ext cx="2018269" cy="615280"/>
            <a:chOff x="0" y="0"/>
            <a:chExt cx="7115566" cy="4144132"/>
          </a:xfrm>
        </p:grpSpPr>
        <p:sp>
          <p:nvSpPr>
            <p:cNvPr id="15"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2"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3"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1120899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60068"/>
          </a:xfrm>
          <a:prstGeom prst="rect">
            <a:avLst/>
          </a:prstGeom>
        </p:spPr>
      </p:pic>
      <p:pic>
        <p:nvPicPr>
          <p:cNvPr id="5"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6" name="Group 313"/>
          <p:cNvGrpSpPr>
            <a:grpSpLocks/>
          </p:cNvGrpSpPr>
          <p:nvPr/>
        </p:nvGrpSpPr>
        <p:grpSpPr bwMode="auto">
          <a:xfrm>
            <a:off x="10173730" y="38743"/>
            <a:ext cx="2018269" cy="615280"/>
            <a:chOff x="0" y="0"/>
            <a:chExt cx="7115566" cy="4144132"/>
          </a:xfrm>
        </p:grpSpPr>
        <p:sp>
          <p:nvSpPr>
            <p:cNvPr id="7"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106" name="Прямоугольник 105"/>
          <p:cNvSpPr/>
          <p:nvPr/>
        </p:nvSpPr>
        <p:spPr>
          <a:xfrm>
            <a:off x="2907957" y="654022"/>
            <a:ext cx="6672648" cy="584775"/>
          </a:xfrm>
          <a:prstGeom prst="rect">
            <a:avLst/>
          </a:prstGeom>
        </p:spPr>
        <p:txBody>
          <a:bodyPr wrap="square">
            <a:spAutoFit/>
          </a:bodyPr>
          <a:lstStyle/>
          <a:p>
            <a:r>
              <a:rPr lang="en-US" sz="3200" b="1" dirty="0">
                <a:solidFill>
                  <a:srgbClr val="002060"/>
                </a:solidFill>
                <a:latin typeface="Century Gothic" panose="020B0502020202020204" pitchFamily="34" charset="0"/>
              </a:rPr>
              <a:t>Benefits for Family Guest Houses</a:t>
            </a:r>
            <a:endParaRPr lang="ru-RU" sz="3200" b="1" dirty="0">
              <a:solidFill>
                <a:srgbClr val="002060"/>
              </a:solidFill>
              <a:latin typeface="Century Gothic" panose="020B0502020202020204" pitchFamily="34" charset="0"/>
            </a:endParaRPr>
          </a:p>
        </p:txBody>
      </p:sp>
      <p:sp>
        <p:nvSpPr>
          <p:cNvPr id="107" name="Прямоугольник 106"/>
          <p:cNvSpPr/>
          <p:nvPr/>
        </p:nvSpPr>
        <p:spPr>
          <a:xfrm>
            <a:off x="1054443" y="1373735"/>
            <a:ext cx="10452139" cy="2123658"/>
          </a:xfrm>
          <a:prstGeom prst="rect">
            <a:avLst/>
          </a:prstGeom>
        </p:spPr>
        <p:txBody>
          <a:bodyPr wrap="square">
            <a:spAutoFit/>
          </a:bodyPr>
          <a:lstStyle/>
          <a:p>
            <a:pPr algn="just"/>
            <a:r>
              <a:rPr lang="uz-Cyrl-UZ" sz="2000" b="1" dirty="0" smtClean="0">
                <a:latin typeface="Century Gothic" panose="020B0502020202020204" pitchFamily="34" charset="0"/>
              </a:rPr>
              <a:t>	</a:t>
            </a:r>
            <a:r>
              <a:rPr lang="en-US" sz="2200" b="1" dirty="0" smtClean="0">
                <a:latin typeface="Century Gothic" panose="020B0502020202020204" pitchFamily="34" charset="0"/>
              </a:rPr>
              <a:t>Recommend </a:t>
            </a:r>
            <a:r>
              <a:rPr lang="en-US" sz="2200" b="1" dirty="0">
                <a:latin typeface="Century Gothic" panose="020B0502020202020204" pitchFamily="34" charset="0"/>
              </a:rPr>
              <a:t>to commercial banks to allocate at the request of individual entrepreneurs and family businesses included in the Unified Register of Family Guest Houses, soft loans in the amount of up to 300 minimum wages at a rate not exceeding the refinancing rate of the Central Bank of the Republic of Uzbekistan for a period of five years, </a:t>
            </a:r>
            <a:r>
              <a:rPr lang="en-US" sz="2200" b="1" dirty="0" smtClean="0">
                <a:latin typeface="Century Gothic" panose="020B0502020202020204" pitchFamily="34" charset="0"/>
              </a:rPr>
              <a:t>including</a:t>
            </a:r>
            <a:r>
              <a:rPr lang="uz-Cyrl-UZ" sz="2200" b="1" dirty="0" smtClean="0">
                <a:latin typeface="Century Gothic" panose="020B0502020202020204" pitchFamily="34" charset="0"/>
              </a:rPr>
              <a:t> </a:t>
            </a:r>
            <a:r>
              <a:rPr lang="en-US" sz="2200" b="1" dirty="0">
                <a:latin typeface="Century Gothic" panose="020B0502020202020204" pitchFamily="34" charset="0"/>
              </a:rPr>
              <a:t>a </a:t>
            </a:r>
            <a:r>
              <a:rPr lang="en-US" sz="2200" b="1" dirty="0" smtClean="0">
                <a:latin typeface="Century Gothic" panose="020B0502020202020204" pitchFamily="34" charset="0"/>
              </a:rPr>
              <a:t/>
            </a:r>
            <a:br>
              <a:rPr lang="en-US" sz="2200" b="1" dirty="0" smtClean="0">
                <a:latin typeface="Century Gothic" panose="020B0502020202020204" pitchFamily="34" charset="0"/>
              </a:rPr>
            </a:br>
            <a:r>
              <a:rPr lang="en-US" sz="2200" b="1" dirty="0" smtClean="0">
                <a:latin typeface="Century Gothic" panose="020B0502020202020204" pitchFamily="34" charset="0"/>
              </a:rPr>
              <a:t>2-year </a:t>
            </a:r>
            <a:r>
              <a:rPr lang="en-US" sz="2200" b="1" dirty="0">
                <a:latin typeface="Century Gothic" panose="020B0502020202020204" pitchFamily="34" charset="0"/>
              </a:rPr>
              <a:t>grace period.</a:t>
            </a:r>
            <a:endParaRPr lang="ru-RU" sz="2200" b="1" dirty="0">
              <a:latin typeface="Century Gothic" panose="020B0502020202020204" pitchFamily="34" charset="0"/>
            </a:endParaRPr>
          </a:p>
        </p:txBody>
      </p:sp>
      <p:sp>
        <p:nvSpPr>
          <p:cNvPr id="108" name="Прямоугольник 107"/>
          <p:cNvSpPr/>
          <p:nvPr/>
        </p:nvSpPr>
        <p:spPr>
          <a:xfrm>
            <a:off x="1054443" y="3764691"/>
            <a:ext cx="10433441" cy="2123658"/>
          </a:xfrm>
          <a:prstGeom prst="rect">
            <a:avLst/>
          </a:prstGeom>
        </p:spPr>
        <p:txBody>
          <a:bodyPr wrap="square">
            <a:spAutoFit/>
          </a:bodyPr>
          <a:lstStyle/>
          <a:p>
            <a:pPr algn="just"/>
            <a:r>
              <a:rPr lang="uz-Cyrl-UZ" sz="2000" b="1" dirty="0" smtClean="0">
                <a:latin typeface="Century Gothic" panose="020B0502020202020204" pitchFamily="34" charset="0"/>
              </a:rPr>
              <a:t>	</a:t>
            </a:r>
            <a:r>
              <a:rPr lang="en-US" sz="2200" b="1" dirty="0" smtClean="0">
                <a:latin typeface="Century Gothic" panose="020B0502020202020204" pitchFamily="34" charset="0"/>
              </a:rPr>
              <a:t>At </a:t>
            </a:r>
            <a:r>
              <a:rPr lang="en-US" sz="2200" b="1" dirty="0">
                <a:latin typeface="Century Gothic" panose="020B0502020202020204" pitchFamily="34" charset="0"/>
              </a:rPr>
              <a:t>the same time, half of the amount of interest on loans issued by commercial banks, the interest rate of which does not exceed 1.5 times the refinancing rate of the Central Bank of the Republic of Uzbekistan, is subsidized at the expense of the </a:t>
            </a:r>
            <a:r>
              <a:rPr lang="en-US" sz="2200" b="1" dirty="0" smtClean="0">
                <a:latin typeface="Century Gothic" panose="020B0502020202020204" pitchFamily="34" charset="0"/>
              </a:rPr>
              <a:t>extra budgetary </a:t>
            </a:r>
            <a:r>
              <a:rPr lang="en-US" sz="2200" b="1" dirty="0">
                <a:latin typeface="Century Gothic" panose="020B0502020202020204" pitchFamily="34" charset="0"/>
              </a:rPr>
              <a:t>Fund for the support of tourism in the State Committee of the Republic of Uzbekistan on tourism development.</a:t>
            </a:r>
            <a:endParaRPr lang="ru-RU" sz="2200" b="1" dirty="0">
              <a:latin typeface="Century Gothic" panose="020B0502020202020204" pitchFamily="34" charset="0"/>
            </a:endParaRPr>
          </a:p>
        </p:txBody>
      </p:sp>
    </p:spTree>
    <p:extLst>
      <p:ext uri="{BB962C8B-B14F-4D97-AF65-F5344CB8AC3E}">
        <p14:creationId xmlns:p14="http://schemas.microsoft.com/office/powerpoint/2010/main" val="3536056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68"/>
            <a:ext cx="12191999" cy="6860068"/>
          </a:xfrm>
          <a:prstGeom prst="rect">
            <a:avLst/>
          </a:prstGeom>
        </p:spPr>
      </p:pic>
      <p:pic>
        <p:nvPicPr>
          <p:cNvPr id="5"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6" name="Group 313"/>
          <p:cNvGrpSpPr>
            <a:grpSpLocks/>
          </p:cNvGrpSpPr>
          <p:nvPr/>
        </p:nvGrpSpPr>
        <p:grpSpPr bwMode="auto">
          <a:xfrm>
            <a:off x="10173730" y="38743"/>
            <a:ext cx="2018269" cy="615280"/>
            <a:chOff x="0" y="0"/>
            <a:chExt cx="7115566" cy="4144132"/>
          </a:xfrm>
        </p:grpSpPr>
        <p:sp>
          <p:nvSpPr>
            <p:cNvPr id="7"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106" name="Прямоугольник 105"/>
          <p:cNvSpPr/>
          <p:nvPr/>
        </p:nvSpPr>
        <p:spPr>
          <a:xfrm>
            <a:off x="838200" y="841369"/>
            <a:ext cx="10908956" cy="1107996"/>
          </a:xfrm>
          <a:prstGeom prst="rect">
            <a:avLst/>
          </a:prstGeom>
        </p:spPr>
        <p:txBody>
          <a:bodyPr wrap="square">
            <a:spAutoFit/>
          </a:bodyPr>
          <a:lstStyle/>
          <a:p>
            <a:pPr algn="just"/>
            <a:r>
              <a:rPr lang="en-US" sz="2200" b="1" dirty="0" smtClean="0">
                <a:latin typeface="Century Gothic" panose="020B0502020202020204" pitchFamily="34" charset="0"/>
              </a:rPr>
              <a:t>	A </a:t>
            </a:r>
            <a:r>
              <a:rPr lang="en-US" sz="2200" b="1" dirty="0">
                <a:latin typeface="Century Gothic" panose="020B0502020202020204" pitchFamily="34" charset="0"/>
              </a:rPr>
              <a:t>part of the investors' expenses for the construction and equipping of a new hotel is compensated on the condition of its commissioning until January 1, 2022:</a:t>
            </a:r>
            <a:endParaRPr lang="ru-RU" sz="2200" b="1" dirty="0">
              <a:latin typeface="Century Gothic" panose="020B0502020202020204" pitchFamily="34" charset="0"/>
            </a:endParaRPr>
          </a:p>
        </p:txBody>
      </p:sp>
      <p:sp>
        <p:nvSpPr>
          <p:cNvPr id="107" name="Прямоугольник 106"/>
          <p:cNvSpPr/>
          <p:nvPr/>
        </p:nvSpPr>
        <p:spPr>
          <a:xfrm>
            <a:off x="2313957" y="328482"/>
            <a:ext cx="7577541" cy="523220"/>
          </a:xfrm>
          <a:prstGeom prst="rect">
            <a:avLst/>
          </a:prstGeom>
        </p:spPr>
        <p:txBody>
          <a:bodyPr wrap="square">
            <a:spAutoFit/>
          </a:bodyPr>
          <a:lstStyle/>
          <a:p>
            <a:r>
              <a:rPr lang="en-US" sz="2800" b="1" dirty="0">
                <a:solidFill>
                  <a:srgbClr val="002060"/>
                </a:solidFill>
                <a:latin typeface="Century Gothic" panose="020B0502020202020204" pitchFamily="34" charset="0"/>
              </a:rPr>
              <a:t>Construction and modernization of hotels</a:t>
            </a:r>
            <a:endParaRPr lang="ru-RU" sz="2800" b="1" dirty="0">
              <a:solidFill>
                <a:srgbClr val="002060"/>
              </a:solidFill>
              <a:latin typeface="Century Gothic" panose="020B0502020202020204" pitchFamily="34" charset="0"/>
            </a:endParaRPr>
          </a:p>
        </p:txBody>
      </p:sp>
      <p:sp>
        <p:nvSpPr>
          <p:cNvPr id="108" name="Прямоугольник 107"/>
          <p:cNvSpPr/>
          <p:nvPr/>
        </p:nvSpPr>
        <p:spPr>
          <a:xfrm>
            <a:off x="724929" y="1949365"/>
            <a:ext cx="11022227" cy="769441"/>
          </a:xfrm>
          <a:prstGeom prst="rect">
            <a:avLst/>
          </a:prstGeom>
        </p:spPr>
        <p:txBody>
          <a:bodyPr wrap="square">
            <a:spAutoFit/>
          </a:bodyPr>
          <a:lstStyle/>
          <a:p>
            <a:pPr algn="just"/>
            <a:r>
              <a:rPr lang="en-US" dirty="0"/>
              <a:t> </a:t>
            </a:r>
            <a:r>
              <a:rPr lang="en-US" sz="2200" b="1" dirty="0" smtClean="0">
                <a:latin typeface="Century Gothic" panose="020B0502020202020204" pitchFamily="34" charset="0"/>
              </a:rPr>
              <a:t>- </a:t>
            </a:r>
            <a:r>
              <a:rPr lang="en-US" sz="2200" b="1" dirty="0">
                <a:latin typeface="Century Gothic" panose="020B0502020202020204" pitchFamily="34" charset="0"/>
              </a:rPr>
              <a:t>40 million </a:t>
            </a:r>
            <a:r>
              <a:rPr lang="en-US" sz="2200" b="1" dirty="0" smtClean="0">
                <a:latin typeface="Century Gothic" panose="020B0502020202020204" pitchFamily="34" charset="0"/>
              </a:rPr>
              <a:t>UZS </a:t>
            </a:r>
            <a:r>
              <a:rPr lang="en-US" sz="2200" b="1" dirty="0">
                <a:latin typeface="Century Gothic" panose="020B0502020202020204" pitchFamily="34" charset="0"/>
              </a:rPr>
              <a:t>for each hotel room with a category of 3 stars (50 rooms);</a:t>
            </a:r>
            <a:br>
              <a:rPr lang="en-US" sz="2200" b="1" dirty="0">
                <a:latin typeface="Century Gothic" panose="020B0502020202020204" pitchFamily="34" charset="0"/>
              </a:rPr>
            </a:br>
            <a:r>
              <a:rPr lang="en-US" sz="2200" b="1" dirty="0" smtClean="0">
                <a:latin typeface="Century Gothic" panose="020B0502020202020204" pitchFamily="34" charset="0"/>
              </a:rPr>
              <a:t> - 65  million  UZS  for  </a:t>
            </a:r>
            <a:r>
              <a:rPr lang="en-US" sz="2200" b="1" dirty="0">
                <a:latin typeface="Century Gothic" panose="020B0502020202020204" pitchFamily="34" charset="0"/>
              </a:rPr>
              <a:t>each </a:t>
            </a:r>
            <a:r>
              <a:rPr lang="en-US" sz="2200" b="1" dirty="0" smtClean="0">
                <a:latin typeface="Century Gothic" panose="020B0502020202020204" pitchFamily="34" charset="0"/>
              </a:rPr>
              <a:t> hotel  room  with </a:t>
            </a:r>
            <a:r>
              <a:rPr lang="en-US" sz="2200" b="1" dirty="0">
                <a:latin typeface="Century Gothic" panose="020B0502020202020204" pitchFamily="34" charset="0"/>
              </a:rPr>
              <a:t>a </a:t>
            </a:r>
            <a:r>
              <a:rPr lang="en-US" sz="2200" b="1" dirty="0" smtClean="0">
                <a:latin typeface="Century Gothic" panose="020B0502020202020204" pitchFamily="34" charset="0"/>
              </a:rPr>
              <a:t> category  of  </a:t>
            </a:r>
            <a:r>
              <a:rPr lang="en-US" sz="2200" b="1" dirty="0">
                <a:latin typeface="Century Gothic" panose="020B0502020202020204" pitchFamily="34" charset="0"/>
              </a:rPr>
              <a:t>4 </a:t>
            </a:r>
            <a:r>
              <a:rPr lang="en-US" sz="2200" b="1" dirty="0" smtClean="0">
                <a:latin typeface="Century Gothic" panose="020B0502020202020204" pitchFamily="34" charset="0"/>
              </a:rPr>
              <a:t>stars </a:t>
            </a:r>
            <a:r>
              <a:rPr lang="en-US" sz="2200" b="1" dirty="0">
                <a:latin typeface="Century Gothic" panose="020B0502020202020204" pitchFamily="34" charset="0"/>
              </a:rPr>
              <a:t>(100 rooms).</a:t>
            </a:r>
            <a:endParaRPr lang="ru-RU" sz="2200" b="1" dirty="0">
              <a:latin typeface="Century Gothic" panose="020B0502020202020204" pitchFamily="34" charset="0"/>
            </a:endParaRPr>
          </a:p>
        </p:txBody>
      </p:sp>
      <p:sp>
        <p:nvSpPr>
          <p:cNvPr id="109" name="Прямоугольник 108"/>
          <p:cNvSpPr/>
          <p:nvPr/>
        </p:nvSpPr>
        <p:spPr>
          <a:xfrm>
            <a:off x="724929" y="2798684"/>
            <a:ext cx="11099527" cy="1446550"/>
          </a:xfrm>
          <a:prstGeom prst="rect">
            <a:avLst/>
          </a:prstGeom>
        </p:spPr>
        <p:txBody>
          <a:bodyPr wrap="square">
            <a:spAutoFit/>
          </a:bodyPr>
          <a:lstStyle/>
          <a:p>
            <a:pPr algn="just"/>
            <a:r>
              <a:rPr lang="en-US" sz="2200" b="1" dirty="0" smtClean="0">
                <a:latin typeface="Century Gothic" panose="020B0502020202020204" pitchFamily="34" charset="0"/>
              </a:rPr>
              <a:t>	Royalties </a:t>
            </a:r>
            <a:r>
              <a:rPr lang="en-US" sz="2200" b="1" dirty="0">
                <a:latin typeface="Century Gothic" panose="020B0502020202020204" pitchFamily="34" charset="0"/>
              </a:rPr>
              <a:t>of organizations - residents of the Republic of Uzbekistan on the use of well-known and prestigious global hotel brands (according to the ratings of the top 50 hotel brands) for 3 years after the entry into force of the franchise contract is partially funded by the State budget in the following amounts:</a:t>
            </a:r>
            <a:endParaRPr lang="ru-RU" sz="2200" b="1" dirty="0">
              <a:latin typeface="Century Gothic" panose="020B0502020202020204" pitchFamily="34" charset="0"/>
            </a:endParaRPr>
          </a:p>
        </p:txBody>
      </p:sp>
      <p:sp>
        <p:nvSpPr>
          <p:cNvPr id="110" name="Прямоугольник 109"/>
          <p:cNvSpPr/>
          <p:nvPr/>
        </p:nvSpPr>
        <p:spPr>
          <a:xfrm>
            <a:off x="724930" y="4437689"/>
            <a:ext cx="11167308" cy="2123658"/>
          </a:xfrm>
          <a:prstGeom prst="rect">
            <a:avLst/>
          </a:prstGeom>
        </p:spPr>
        <p:txBody>
          <a:bodyPr wrap="square">
            <a:spAutoFit/>
          </a:bodyPr>
          <a:lstStyle/>
          <a:p>
            <a:pPr algn="just"/>
            <a:r>
              <a:rPr lang="en-US" sz="2000" b="1" dirty="0" smtClean="0">
                <a:latin typeface="Century Gothic" panose="020B0502020202020204" pitchFamily="34" charset="0"/>
              </a:rPr>
              <a:t> 	</a:t>
            </a:r>
            <a:r>
              <a:rPr lang="en-US" sz="2200" b="1" dirty="0" smtClean="0">
                <a:latin typeface="Century Gothic" panose="020B0502020202020204" pitchFamily="34" charset="0"/>
              </a:rPr>
              <a:t>*</a:t>
            </a:r>
            <a:r>
              <a:rPr lang="en-US" sz="2200" dirty="0" smtClean="0">
                <a:latin typeface="Century Gothic" panose="020B0502020202020204" pitchFamily="34" charset="0"/>
              </a:rPr>
              <a:t> </a:t>
            </a:r>
            <a:r>
              <a:rPr lang="en-US" sz="2200" b="1" dirty="0" smtClean="0">
                <a:latin typeface="Century Gothic" panose="020B0502020202020204" pitchFamily="34" charset="0"/>
              </a:rPr>
              <a:t>The </a:t>
            </a:r>
            <a:r>
              <a:rPr lang="en-US" sz="2200" b="1" dirty="0">
                <a:latin typeface="Century Gothic" panose="020B0502020202020204" pitchFamily="34" charset="0"/>
              </a:rPr>
              <a:t>first 50 hotels with a category of 3 stars - annually in an equivalent of </a:t>
            </a:r>
            <a:r>
              <a:rPr lang="en-US" sz="2200" b="1" dirty="0" smtClean="0">
                <a:latin typeface="Century Gothic" panose="020B0502020202020204" pitchFamily="34" charset="0"/>
              </a:rPr>
              <a:t/>
            </a:r>
            <a:br>
              <a:rPr lang="en-US" sz="2200" b="1" dirty="0" smtClean="0">
                <a:latin typeface="Century Gothic" panose="020B0502020202020204" pitchFamily="34" charset="0"/>
              </a:rPr>
            </a:br>
            <a:r>
              <a:rPr lang="en-US" sz="2200" b="1" dirty="0" smtClean="0">
                <a:latin typeface="Century Gothic" panose="020B0502020202020204" pitchFamily="34" charset="0"/>
              </a:rPr>
              <a:t> $ </a:t>
            </a:r>
            <a:r>
              <a:rPr lang="en-US" sz="2200" b="1" dirty="0">
                <a:latin typeface="Century Gothic" panose="020B0502020202020204" pitchFamily="34" charset="0"/>
              </a:rPr>
              <a:t>200 per room for each hotel</a:t>
            </a:r>
            <a:r>
              <a:rPr lang="en-US" sz="2200" b="1" dirty="0" smtClean="0">
                <a:latin typeface="Century Gothic" panose="020B0502020202020204" pitchFamily="34" charset="0"/>
              </a:rPr>
              <a:t>;</a:t>
            </a:r>
            <a:endParaRPr lang="en-US" sz="2200" b="1" dirty="0">
              <a:latin typeface="Century Gothic" panose="020B0502020202020204" pitchFamily="34" charset="0"/>
            </a:endParaRPr>
          </a:p>
          <a:p>
            <a:pPr algn="just"/>
            <a:r>
              <a:rPr lang="en-US" sz="2200" b="1" dirty="0" smtClean="0">
                <a:latin typeface="Century Gothic" panose="020B0502020202020204" pitchFamily="34" charset="0"/>
              </a:rPr>
              <a:t> 	* </a:t>
            </a:r>
            <a:r>
              <a:rPr lang="en-US" sz="2200" b="1" dirty="0">
                <a:latin typeface="Century Gothic" panose="020B0502020202020204" pitchFamily="34" charset="0"/>
              </a:rPr>
              <a:t>The first 30 hotels with a category of 4 stars - annually equivalent to $ 400 </a:t>
            </a:r>
            <a:r>
              <a:rPr lang="en-US" sz="2200" b="1" dirty="0" smtClean="0">
                <a:latin typeface="Century Gothic" panose="020B0502020202020204" pitchFamily="34" charset="0"/>
              </a:rPr>
              <a:t>  per </a:t>
            </a:r>
            <a:r>
              <a:rPr lang="en-US" sz="2200" b="1" dirty="0">
                <a:latin typeface="Century Gothic" panose="020B0502020202020204" pitchFamily="34" charset="0"/>
              </a:rPr>
              <a:t>room for each hotel</a:t>
            </a:r>
            <a:r>
              <a:rPr lang="en-US" sz="2200" b="1" dirty="0" smtClean="0">
                <a:latin typeface="Century Gothic" panose="020B0502020202020204" pitchFamily="34" charset="0"/>
              </a:rPr>
              <a:t>.</a:t>
            </a:r>
            <a:endParaRPr lang="en-US" sz="2200" b="1" dirty="0">
              <a:latin typeface="Century Gothic" panose="020B0502020202020204" pitchFamily="34" charset="0"/>
            </a:endParaRPr>
          </a:p>
          <a:p>
            <a:pPr algn="just"/>
            <a:r>
              <a:rPr lang="en-US" sz="2200" b="1" dirty="0" smtClean="0">
                <a:latin typeface="Century Gothic" panose="020B0502020202020204" pitchFamily="34" charset="0"/>
              </a:rPr>
              <a:t> 	* </a:t>
            </a:r>
            <a:r>
              <a:rPr lang="en-US" sz="2200" b="1" dirty="0">
                <a:latin typeface="Century Gothic" panose="020B0502020202020204" pitchFamily="34" charset="0"/>
              </a:rPr>
              <a:t>At the same time, the total amount of financing of royalties of organizations amounts to no more than 10 million US dollars in equivalent.</a:t>
            </a:r>
            <a:endParaRPr lang="ru-RU" sz="2200" b="1" dirty="0">
              <a:latin typeface="Century Gothic" panose="020B0502020202020204" pitchFamily="34" charset="0"/>
            </a:endParaRPr>
          </a:p>
        </p:txBody>
      </p:sp>
    </p:spTree>
    <p:extLst>
      <p:ext uri="{BB962C8B-B14F-4D97-AF65-F5344CB8AC3E}">
        <p14:creationId xmlns:p14="http://schemas.microsoft.com/office/powerpoint/2010/main" val="402256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en-US" sz="24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Applying incentives and preferences in regards to:</a:t>
            </a:r>
            <a:endParaRPr lang="ru-RU" sz="24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4007183081"/>
              </p:ext>
            </p:extLst>
          </p:nvPr>
        </p:nvGraphicFramePr>
        <p:xfrm>
          <a:off x="1918080" y="1324119"/>
          <a:ext cx="8192274" cy="4747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1630" y="128566"/>
            <a:ext cx="2137743" cy="795886"/>
          </a:xfrm>
          <a:prstGeom prst="rect">
            <a:avLst/>
          </a:prstGeom>
        </p:spPr>
      </p:pic>
      <p:pic>
        <p:nvPicPr>
          <p:cNvPr id="6"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92" y="0"/>
            <a:ext cx="12192001" cy="6860069"/>
          </a:xfrm>
          <a:prstGeom prst="rect">
            <a:avLst/>
          </a:prstGeom>
        </p:spPr>
      </p:pic>
      <p:sp>
        <p:nvSpPr>
          <p:cNvPr id="7" name="Заголовок 1"/>
          <p:cNvSpPr txBox="1">
            <a:spLocks/>
          </p:cNvSpPr>
          <p:nvPr/>
        </p:nvSpPr>
        <p:spPr>
          <a:xfrm>
            <a:off x="1893007" y="167100"/>
            <a:ext cx="7841529" cy="10340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Applying incentives and preferences in regards to:</a:t>
            </a:r>
            <a:endParaRPr lang="ru-RU" sz="26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8" name="Объект 3"/>
          <p:cNvGraphicFramePr>
            <a:graphicFrameLocks noGrp="1"/>
          </p:cNvGraphicFramePr>
          <p:nvPr>
            <p:ph idx="1"/>
            <p:extLst>
              <p:ext uri="{D42A27DB-BD31-4B8C-83A1-F6EECF244321}">
                <p14:modId xmlns:p14="http://schemas.microsoft.com/office/powerpoint/2010/main" val="1953523640"/>
              </p:ext>
            </p:extLst>
          </p:nvPr>
        </p:nvGraphicFramePr>
        <p:xfrm>
          <a:off x="276837" y="1070524"/>
          <a:ext cx="11157282" cy="52561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0" name="Group 313"/>
          <p:cNvGrpSpPr>
            <a:grpSpLocks/>
          </p:cNvGrpSpPr>
          <p:nvPr/>
        </p:nvGrpSpPr>
        <p:grpSpPr bwMode="auto">
          <a:xfrm>
            <a:off x="10242958" y="50253"/>
            <a:ext cx="1949042" cy="696367"/>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pic>
        <p:nvPicPr>
          <p:cNvPr id="110" name="Picture 6" descr="Узбекистан лого"/>
          <p:cNvPicPr>
            <a:picLocks noChangeAspect="1" noChangeArrowheads="1"/>
          </p:cNvPicPr>
          <p:nvPr/>
        </p:nvPicPr>
        <p:blipFill>
          <a:blip r:embed="rId14" cstate="print"/>
          <a:srcRect/>
          <a:stretch>
            <a:fillRect/>
          </a:stretch>
        </p:blipFill>
        <p:spPr bwMode="auto">
          <a:xfrm>
            <a:off x="103129" y="45518"/>
            <a:ext cx="1789878" cy="631464"/>
          </a:xfrm>
          <a:prstGeom prst="rect">
            <a:avLst/>
          </a:prstGeom>
          <a:noFill/>
          <a:ln w="9525">
            <a:noFill/>
            <a:miter lim="800000"/>
            <a:headEnd/>
            <a:tailEnd/>
          </a:ln>
        </p:spPr>
      </p:pic>
    </p:spTree>
    <p:extLst>
      <p:ext uri="{BB962C8B-B14F-4D97-AF65-F5344CB8AC3E}">
        <p14:creationId xmlns:p14="http://schemas.microsoft.com/office/powerpoint/2010/main" val="337653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016"/>
            <a:ext cx="12191999" cy="6860068"/>
          </a:xfrm>
          <a:prstGeom prst="rect">
            <a:avLst/>
          </a:prstGeom>
        </p:spPr>
      </p:pic>
      <p:pic>
        <p:nvPicPr>
          <p:cNvPr id="5"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6" name="Group 313"/>
          <p:cNvGrpSpPr>
            <a:grpSpLocks/>
          </p:cNvGrpSpPr>
          <p:nvPr/>
        </p:nvGrpSpPr>
        <p:grpSpPr bwMode="auto">
          <a:xfrm>
            <a:off x="10173730" y="38743"/>
            <a:ext cx="2018269" cy="615280"/>
            <a:chOff x="0" y="0"/>
            <a:chExt cx="7115566" cy="4144132"/>
          </a:xfrm>
        </p:grpSpPr>
        <p:sp>
          <p:nvSpPr>
            <p:cNvPr id="7"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
        <p:nvSpPr>
          <p:cNvPr id="107" name="Прямоугольник 106"/>
          <p:cNvSpPr/>
          <p:nvPr/>
        </p:nvSpPr>
        <p:spPr>
          <a:xfrm>
            <a:off x="650789" y="1144588"/>
            <a:ext cx="10542593" cy="1938992"/>
          </a:xfrm>
          <a:prstGeom prst="rect">
            <a:avLst/>
          </a:prstGeom>
        </p:spPr>
        <p:txBody>
          <a:bodyPr wrap="square">
            <a:spAutoFit/>
          </a:bodyPr>
          <a:lstStyle/>
          <a:p>
            <a:pPr algn="just"/>
            <a:r>
              <a:rPr lang="en-US" sz="2200" b="1" dirty="0" smtClean="0">
                <a:latin typeface="Century Gothic" panose="020B0502020202020204" pitchFamily="34" charset="0"/>
              </a:rPr>
              <a:t>	</a:t>
            </a:r>
            <a:r>
              <a:rPr lang="en-US" sz="2400" b="1" dirty="0" smtClean="0">
                <a:latin typeface="Century Gothic" panose="020B0502020202020204" pitchFamily="34" charset="0"/>
              </a:rPr>
              <a:t>The </a:t>
            </a:r>
            <a:r>
              <a:rPr lang="en-US" sz="2400" b="1" dirty="0">
                <a:latin typeface="Century Gothic" panose="020B0502020202020204" pitchFamily="34" charset="0"/>
              </a:rPr>
              <a:t>right to obtain a residence permit in the Republic of Uzbekistan is granted to citizens of 109 countries of the world.</a:t>
            </a:r>
            <a:br>
              <a:rPr lang="en-US" sz="2400" b="1" dirty="0">
                <a:latin typeface="Century Gothic" panose="020B0502020202020204" pitchFamily="34" charset="0"/>
              </a:rPr>
            </a:br>
            <a:r>
              <a:rPr lang="en-US" sz="2400" b="1" dirty="0">
                <a:latin typeface="Century Gothic" panose="020B0502020202020204" pitchFamily="34" charset="0"/>
              </a:rPr>
              <a:t>	</a:t>
            </a:r>
            <a:r>
              <a:rPr lang="en-US" sz="2400" b="1" dirty="0" smtClean="0">
                <a:latin typeface="Century Gothic" panose="020B0502020202020204" pitchFamily="34" charset="0"/>
              </a:rPr>
              <a:t>This </a:t>
            </a:r>
            <a:r>
              <a:rPr lang="en-US" sz="2400" b="1" dirty="0">
                <a:latin typeface="Century Gothic" panose="020B0502020202020204" pitchFamily="34" charset="0"/>
              </a:rPr>
              <a:t>right is granted subject to the acquisition of real estate in the Tashkent region and the city of Tashkent in the amount of at least $ 400,000 equivalent.</a:t>
            </a:r>
            <a:endParaRPr lang="ru-RU" sz="2400" b="1" dirty="0">
              <a:latin typeface="Century Gothic" panose="020B0502020202020204" pitchFamily="34" charset="0"/>
            </a:endParaRPr>
          </a:p>
        </p:txBody>
      </p:sp>
      <p:sp>
        <p:nvSpPr>
          <p:cNvPr id="108" name="Прямоугольник 107"/>
          <p:cNvSpPr/>
          <p:nvPr/>
        </p:nvSpPr>
        <p:spPr>
          <a:xfrm>
            <a:off x="2144501" y="410492"/>
            <a:ext cx="8040332" cy="523220"/>
          </a:xfrm>
          <a:prstGeom prst="rect">
            <a:avLst/>
          </a:prstGeom>
        </p:spPr>
        <p:txBody>
          <a:bodyPr wrap="square">
            <a:spAutoFit/>
          </a:bodyPr>
          <a:lstStyle/>
          <a:p>
            <a:r>
              <a:rPr lang="en-US" sz="2800" b="1" dirty="0">
                <a:solidFill>
                  <a:srgbClr val="002060"/>
                </a:solidFill>
                <a:latin typeface="Century Gothic" panose="020B0502020202020204" pitchFamily="34" charset="0"/>
              </a:rPr>
              <a:t>Construction and modernization of hotels</a:t>
            </a:r>
            <a:endParaRPr lang="ru-RU" sz="2800" b="1" dirty="0">
              <a:solidFill>
                <a:srgbClr val="002060"/>
              </a:solidFill>
              <a:latin typeface="Century Gothic" panose="020B0502020202020204" pitchFamily="34" charset="0"/>
            </a:endParaRPr>
          </a:p>
        </p:txBody>
      </p:sp>
      <p:sp>
        <p:nvSpPr>
          <p:cNvPr id="110" name="Прямоугольник 109"/>
          <p:cNvSpPr/>
          <p:nvPr/>
        </p:nvSpPr>
        <p:spPr>
          <a:xfrm>
            <a:off x="650789" y="3420256"/>
            <a:ext cx="10645435" cy="2677656"/>
          </a:xfrm>
          <a:prstGeom prst="rect">
            <a:avLst/>
          </a:prstGeom>
        </p:spPr>
        <p:txBody>
          <a:bodyPr wrap="square">
            <a:spAutoFit/>
          </a:bodyPr>
          <a:lstStyle/>
          <a:p>
            <a:pPr algn="just"/>
            <a:r>
              <a:rPr lang="en-US" sz="2400" b="1" dirty="0" smtClean="0">
                <a:latin typeface="Century Gothic" panose="020B0502020202020204" pitchFamily="34" charset="0"/>
              </a:rPr>
              <a:t>	Exempted </a:t>
            </a:r>
            <a:r>
              <a:rPr lang="en-US" sz="2400" b="1" dirty="0">
                <a:latin typeface="Century Gothic" panose="020B0502020202020204" pitchFamily="34" charset="0"/>
              </a:rPr>
              <a:t>from January 1, 2022, from customs payments (except for customs clearance fees) imported anti-vandal sanitary-hygienic units installed at tourist sites, as well as equipment, inventory, turnstiles, software, payment and information terminals, video surveillance systems designed for use on objects of tangible cultural heritage, in museums, theaters, galleries and protected natural territories according to the lists formed in the prescribed manner.</a:t>
            </a:r>
            <a:endParaRPr lang="ru-RU" sz="2400" b="1" dirty="0">
              <a:latin typeface="Century Gothic" panose="020B0502020202020204" pitchFamily="34" charset="0"/>
            </a:endParaRPr>
          </a:p>
        </p:txBody>
      </p:sp>
    </p:spTree>
    <p:extLst>
      <p:ext uri="{BB962C8B-B14F-4D97-AF65-F5344CB8AC3E}">
        <p14:creationId xmlns:p14="http://schemas.microsoft.com/office/powerpoint/2010/main" val="320310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68"/>
            <a:ext cx="12191999" cy="6860068"/>
          </a:xfrm>
          <a:prstGeom prst="rect">
            <a:avLst/>
          </a:prstGeom>
        </p:spPr>
      </p:pic>
      <p:sp>
        <p:nvSpPr>
          <p:cNvPr id="6" name="Прямоугольник 5"/>
          <p:cNvSpPr/>
          <p:nvPr/>
        </p:nvSpPr>
        <p:spPr>
          <a:xfrm>
            <a:off x="1606379" y="2232454"/>
            <a:ext cx="9339248" cy="2031325"/>
          </a:xfrm>
          <a:prstGeom prst="rect">
            <a:avLst/>
          </a:prstGeom>
        </p:spPr>
        <p:txBody>
          <a:bodyPr wrap="square">
            <a:spAutoFit/>
          </a:bodyPr>
          <a:lstStyle/>
          <a:p>
            <a:pPr algn="ctr"/>
            <a:r>
              <a:rPr lang="en-US" sz="5400" b="1" dirty="0">
                <a:solidFill>
                  <a:schemeClr val="bg2">
                    <a:lumMod val="25000"/>
                  </a:schemeClr>
                </a:solidFill>
                <a:latin typeface="Century Gothic" panose="020B0502020202020204" pitchFamily="34" charset="0"/>
              </a:rPr>
              <a:t>THANKS FOR </a:t>
            </a:r>
            <a:r>
              <a:rPr lang="en-US" sz="5400" b="1" dirty="0" smtClean="0">
                <a:solidFill>
                  <a:schemeClr val="bg2">
                    <a:lumMod val="25000"/>
                  </a:schemeClr>
                </a:solidFill>
                <a:latin typeface="Century Gothic" panose="020B0502020202020204" pitchFamily="34" charset="0"/>
              </a:rPr>
              <a:t>ATTENTION</a:t>
            </a:r>
            <a:br>
              <a:rPr lang="en-US" sz="5400" b="1" dirty="0" smtClean="0">
                <a:solidFill>
                  <a:schemeClr val="bg2">
                    <a:lumMod val="25000"/>
                  </a:schemeClr>
                </a:solidFill>
                <a:latin typeface="Century Gothic" panose="020B0502020202020204" pitchFamily="34" charset="0"/>
              </a:rPr>
            </a:br>
            <a:r>
              <a:rPr lang="en-US" sz="3600" b="1" dirty="0" smtClean="0">
                <a:solidFill>
                  <a:srgbClr val="0070C0"/>
                </a:solidFill>
                <a:latin typeface="Century Gothic" panose="020B0502020202020204" pitchFamily="34" charset="0"/>
              </a:rPr>
              <a:t>(Department for tourism development</a:t>
            </a:r>
            <a:br>
              <a:rPr lang="en-US" sz="3600" b="1" dirty="0" smtClean="0">
                <a:solidFill>
                  <a:srgbClr val="0070C0"/>
                </a:solidFill>
                <a:latin typeface="Century Gothic" panose="020B0502020202020204" pitchFamily="34" charset="0"/>
              </a:rPr>
            </a:br>
            <a:r>
              <a:rPr lang="en-US" sz="3600" b="1" dirty="0" smtClean="0">
                <a:solidFill>
                  <a:srgbClr val="0070C0"/>
                </a:solidFill>
                <a:latin typeface="Century Gothic" panose="020B0502020202020204" pitchFamily="34" charset="0"/>
              </a:rPr>
              <a:t> of Tashkent)</a:t>
            </a:r>
            <a:endParaRPr lang="ru-RU" sz="3600" b="1" dirty="0">
              <a:solidFill>
                <a:srgbClr val="0070C0"/>
              </a:solidFill>
              <a:latin typeface="Century Gothic" panose="020B0502020202020204" pitchFamily="34" charset="0"/>
            </a:endParaRPr>
          </a:p>
        </p:txBody>
      </p:sp>
      <p:grpSp>
        <p:nvGrpSpPr>
          <p:cNvPr id="7" name="Group 313"/>
          <p:cNvGrpSpPr>
            <a:grpSpLocks/>
          </p:cNvGrpSpPr>
          <p:nvPr/>
        </p:nvGrpSpPr>
        <p:grpSpPr bwMode="auto">
          <a:xfrm>
            <a:off x="10173730" y="38742"/>
            <a:ext cx="2018269" cy="875657"/>
            <a:chOff x="0" y="0"/>
            <a:chExt cx="7115566" cy="4144132"/>
          </a:xfrm>
        </p:grpSpPr>
        <p:sp>
          <p:nvSpPr>
            <p:cNvPr id="8"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pic>
        <p:nvPicPr>
          <p:cNvPr id="107"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sp>
        <p:nvSpPr>
          <p:cNvPr id="4" name="Прямоугольник 3"/>
          <p:cNvSpPr/>
          <p:nvPr/>
        </p:nvSpPr>
        <p:spPr>
          <a:xfrm>
            <a:off x="10257872" y="6583792"/>
            <a:ext cx="1934127" cy="2742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smtClean="0"/>
              <a:t>Shamsiddin_invest</a:t>
            </a:r>
            <a:endParaRPr lang="en-US" dirty="0"/>
          </a:p>
        </p:txBody>
      </p:sp>
    </p:spTree>
    <p:extLst>
      <p:ext uri="{BB962C8B-B14F-4D97-AF65-F5344CB8AC3E}">
        <p14:creationId xmlns:p14="http://schemas.microsoft.com/office/powerpoint/2010/main" val="1846312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196" y="545148"/>
            <a:ext cx="8229600" cy="904630"/>
          </a:xfrm>
        </p:spPr>
        <p:txBody>
          <a:bodyPr>
            <a:normAutofit/>
          </a:bodyPr>
          <a:lstStyle/>
          <a:p>
            <a:r>
              <a:rPr lang="en-US" sz="24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The use of incentives and benefits is regulated by the following acts:</a:t>
            </a:r>
            <a:endParaRPr lang="ru-RU" sz="24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75520" y="1196752"/>
            <a:ext cx="8568952" cy="5328592"/>
          </a:xfrm>
        </p:spPr>
        <p:txBody>
          <a:bodyPr>
            <a:noAutofit/>
          </a:bodyPr>
          <a:lstStyle/>
          <a:p>
            <a:pPr indent="360000" algn="just">
              <a:buFont typeface="Wingdings" panose="05000000000000000000" pitchFamily="2" charset="2"/>
              <a:buChar char="Ø"/>
            </a:pPr>
            <a:endParaRPr lang="ru-RU" sz="2100" dirty="0" smtClean="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The decree № УП-4861 issued by President of Republic of Uzbekistan from </a:t>
            </a:r>
            <a:r>
              <a:rPr lang="en-US" sz="2100" dirty="0" smtClean="0">
                <a:solidFill>
                  <a:srgbClr val="002060"/>
                </a:solidFill>
                <a:latin typeface="Times New Roman" panose="02020603050405020304" pitchFamily="18" charset="0"/>
                <a:cs typeface="Times New Roman" panose="02020603050405020304" pitchFamily="18" charset="0"/>
              </a:rPr>
              <a:t>02.12.2016; </a:t>
            </a:r>
          </a:p>
          <a:p>
            <a:pPr indent="360000" algn="just">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The decree № УП-3217 issued by President of Republic of Uzbekistan from </a:t>
            </a:r>
            <a:r>
              <a:rPr lang="en-US" sz="2100" dirty="0" smtClean="0">
                <a:solidFill>
                  <a:srgbClr val="002060"/>
                </a:solidFill>
                <a:latin typeface="Times New Roman" panose="02020603050405020304" pitchFamily="18" charset="0"/>
                <a:cs typeface="Times New Roman" panose="02020603050405020304" pitchFamily="18" charset="0"/>
              </a:rPr>
              <a:t>16.08.2017;</a:t>
            </a:r>
          </a:p>
          <a:p>
            <a:pPr indent="360000" algn="just">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The decree № УП-5326 issued by President of Republic of Uzbekistan from 03.02.2018</a:t>
            </a:r>
            <a:r>
              <a:rPr lang="ru-RU" sz="2100" dirty="0" smtClean="0">
                <a:solidFill>
                  <a:srgbClr val="002060"/>
                </a:solidFill>
                <a:latin typeface="Times New Roman" panose="02020603050405020304" pitchFamily="18" charset="0"/>
                <a:cs typeface="Times New Roman" panose="02020603050405020304" pitchFamily="18" charset="0"/>
              </a:rPr>
              <a:t>;</a:t>
            </a:r>
            <a:endParaRPr lang="ru-RU" sz="2100" dirty="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The decree № ПП-3509 issued by President of Republic of Uzbekistan from </a:t>
            </a:r>
            <a:r>
              <a:rPr lang="en-US" sz="2100" dirty="0" smtClean="0">
                <a:solidFill>
                  <a:srgbClr val="002060"/>
                </a:solidFill>
                <a:latin typeface="Times New Roman" panose="02020603050405020304" pitchFamily="18" charset="0"/>
                <a:cs typeface="Times New Roman" panose="02020603050405020304" pitchFamily="18" charset="0"/>
              </a:rPr>
              <a:t>06.02.2018;</a:t>
            </a:r>
            <a:endParaRPr lang="ru-RU" sz="2100" dirty="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100" dirty="0">
                <a:solidFill>
                  <a:srgbClr val="002060"/>
                </a:solidFill>
                <a:latin typeface="Times New Roman" panose="02020603050405020304" pitchFamily="18" charset="0"/>
                <a:cs typeface="Times New Roman" panose="02020603050405020304" pitchFamily="18" charset="0"/>
              </a:rPr>
              <a:t>The decree № ПП-3514 issued by President of Republic of Uzbekistan from </a:t>
            </a:r>
            <a:r>
              <a:rPr lang="en-US" sz="2100" dirty="0" smtClean="0">
                <a:solidFill>
                  <a:srgbClr val="002060"/>
                </a:solidFill>
                <a:latin typeface="Times New Roman" panose="02020603050405020304" pitchFamily="18" charset="0"/>
                <a:cs typeface="Times New Roman" panose="02020603050405020304" pitchFamily="18" charset="0"/>
              </a:rPr>
              <a:t>07.02.2018 etc.</a:t>
            </a:r>
            <a:endParaRPr lang="ru-RU" sz="2100" dirty="0">
              <a:solidFill>
                <a:srgbClr val="002060"/>
              </a:solidFill>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4257" y="0"/>
            <a:ext cx="2137743" cy="795886"/>
          </a:xfrm>
          <a:prstGeom prst="rect">
            <a:avLst/>
          </a:prstGeom>
        </p:spPr>
      </p:pic>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1999" cy="7084104"/>
          </a:xfrm>
          <a:prstGeom prst="rect">
            <a:avLst/>
          </a:prstGeom>
        </p:spPr>
      </p:pic>
      <p:sp>
        <p:nvSpPr>
          <p:cNvPr id="8" name="Заголовок 1"/>
          <p:cNvSpPr txBox="1">
            <a:spLocks/>
          </p:cNvSpPr>
          <p:nvPr/>
        </p:nvSpPr>
        <p:spPr>
          <a:xfrm>
            <a:off x="1491049" y="372630"/>
            <a:ext cx="8971006" cy="107486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z-Cyrl-UZ" sz="2400" b="1" dirty="0"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use of incentives and benefits is regulated by the following acts:</a:t>
            </a:r>
            <a:endPar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568410" y="866647"/>
            <a:ext cx="11011886" cy="609432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indent="360000" algn="just">
              <a:buFont typeface="Wingdings" panose="05000000000000000000" pitchFamily="2" charset="2"/>
              <a:buChar char="Ø"/>
            </a:pPr>
            <a:endParaRPr lang="ru-RU" sz="2100" dirty="0" smtClean="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200" b="1" dirty="0" smtClean="0">
                <a:solidFill>
                  <a:srgbClr val="002060"/>
                </a:solidFill>
                <a:latin typeface="Times New Roman" panose="02020603050405020304" pitchFamily="18" charset="0"/>
                <a:cs typeface="Times New Roman" panose="02020603050405020304" pitchFamily="18" charset="0"/>
              </a:rPr>
              <a:t>The decree № PD-4861 issued by President of Republic of Uzbekistan from 02.12.2016; </a:t>
            </a:r>
          </a:p>
          <a:p>
            <a:pPr indent="360000" algn="just">
              <a:buFont typeface="Wingdings" panose="05000000000000000000" pitchFamily="2" charset="2"/>
              <a:buChar char="Ø"/>
            </a:pPr>
            <a:r>
              <a:rPr lang="en-US" sz="2200" b="1" dirty="0" smtClean="0">
                <a:solidFill>
                  <a:srgbClr val="002060"/>
                </a:solidFill>
                <a:latin typeface="Times New Roman" panose="02020603050405020304" pitchFamily="18" charset="0"/>
                <a:cs typeface="Times New Roman" panose="02020603050405020304" pitchFamily="18" charset="0"/>
              </a:rPr>
              <a:t>The decree № PD-3217 issued by President of Republic of Uzbekistan from 16.08.2017;</a:t>
            </a:r>
          </a:p>
          <a:p>
            <a:pPr indent="360000" algn="just">
              <a:buFont typeface="Wingdings" panose="05000000000000000000" pitchFamily="2" charset="2"/>
              <a:buChar char="Ø"/>
            </a:pPr>
            <a:r>
              <a:rPr lang="en-US" sz="2200" b="1" dirty="0" smtClean="0">
                <a:solidFill>
                  <a:srgbClr val="002060"/>
                </a:solidFill>
                <a:latin typeface="Times New Roman" panose="02020603050405020304" pitchFamily="18" charset="0"/>
                <a:cs typeface="Times New Roman" panose="02020603050405020304" pitchFamily="18" charset="0"/>
              </a:rPr>
              <a:t>The decree № PD-5326 issued by President of Republic of Uzbekistan from 03.02.2018</a:t>
            </a:r>
            <a:r>
              <a:rPr lang="ru-RU" sz="2200" b="1" dirty="0" smtClean="0">
                <a:solidFill>
                  <a:srgbClr val="002060"/>
                </a:solidFill>
                <a:latin typeface="Times New Roman" panose="02020603050405020304" pitchFamily="18" charset="0"/>
                <a:cs typeface="Times New Roman" panose="02020603050405020304" pitchFamily="18" charset="0"/>
              </a:rPr>
              <a:t>;</a:t>
            </a:r>
            <a:endParaRPr lang="en-US" sz="2200" b="1" dirty="0" smtClean="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200" b="1" dirty="0">
                <a:solidFill>
                  <a:srgbClr val="002060"/>
                </a:solidFill>
                <a:latin typeface="Times New Roman" panose="02020603050405020304" pitchFamily="18" charset="0"/>
                <a:cs typeface="Times New Roman" panose="02020603050405020304" pitchFamily="18" charset="0"/>
              </a:rPr>
              <a:t>The decree № </a:t>
            </a:r>
            <a:r>
              <a:rPr lang="en-US" sz="2200" b="1" dirty="0" smtClean="0">
                <a:solidFill>
                  <a:srgbClr val="002060"/>
                </a:solidFill>
                <a:latin typeface="Times New Roman" panose="02020603050405020304" pitchFamily="18" charset="0"/>
                <a:cs typeface="Times New Roman" panose="02020603050405020304" pitchFamily="18" charset="0"/>
              </a:rPr>
              <a:t>PD-5611 </a:t>
            </a:r>
            <a:r>
              <a:rPr lang="en-US" sz="2200" b="1" dirty="0">
                <a:solidFill>
                  <a:srgbClr val="002060"/>
                </a:solidFill>
                <a:latin typeface="Times New Roman" panose="02020603050405020304" pitchFamily="18" charset="0"/>
                <a:cs typeface="Times New Roman" panose="02020603050405020304" pitchFamily="18" charset="0"/>
              </a:rPr>
              <a:t>issued by President of Republic of Uzbekistan from </a:t>
            </a:r>
            <a:r>
              <a:rPr lang="en-US" sz="2200" b="1" dirty="0" smtClean="0">
                <a:solidFill>
                  <a:srgbClr val="002060"/>
                </a:solidFill>
                <a:latin typeface="Times New Roman" panose="02020603050405020304" pitchFamily="18" charset="0"/>
                <a:cs typeface="Times New Roman" panose="02020603050405020304" pitchFamily="18" charset="0"/>
              </a:rPr>
              <a:t>05.01.2019</a:t>
            </a:r>
            <a:r>
              <a:rPr lang="ru-RU" sz="2200" b="1" dirty="0" smtClean="0">
                <a:solidFill>
                  <a:srgbClr val="002060"/>
                </a:solidFill>
                <a:latin typeface="Times New Roman" panose="02020603050405020304" pitchFamily="18" charset="0"/>
                <a:cs typeface="Times New Roman" panose="02020603050405020304" pitchFamily="18" charset="0"/>
              </a:rPr>
              <a:t>;</a:t>
            </a:r>
            <a:endParaRPr lang="en-US" sz="2200" b="1" dirty="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200" b="1" dirty="0">
                <a:solidFill>
                  <a:srgbClr val="002060"/>
                </a:solidFill>
                <a:latin typeface="Times New Roman" panose="02020603050405020304" pitchFamily="18" charset="0"/>
                <a:cs typeface="Times New Roman" panose="02020603050405020304" pitchFamily="18" charset="0"/>
              </a:rPr>
              <a:t>The decree № </a:t>
            </a:r>
            <a:r>
              <a:rPr lang="en-US" sz="2200" b="1" dirty="0" smtClean="0">
                <a:solidFill>
                  <a:srgbClr val="002060"/>
                </a:solidFill>
                <a:latin typeface="Times New Roman" panose="02020603050405020304" pitchFamily="18" charset="0"/>
                <a:cs typeface="Times New Roman" panose="02020603050405020304" pitchFamily="18" charset="0"/>
              </a:rPr>
              <a:t>PD-4095 </a:t>
            </a:r>
            <a:r>
              <a:rPr lang="en-US" sz="2200" b="1" dirty="0">
                <a:solidFill>
                  <a:srgbClr val="002060"/>
                </a:solidFill>
                <a:latin typeface="Times New Roman" panose="02020603050405020304" pitchFamily="18" charset="0"/>
                <a:cs typeface="Times New Roman" panose="02020603050405020304" pitchFamily="18" charset="0"/>
              </a:rPr>
              <a:t>issued by President of Republic of Uzbekistan from </a:t>
            </a:r>
            <a:r>
              <a:rPr lang="en-US" sz="2200" b="1" dirty="0" smtClean="0">
                <a:solidFill>
                  <a:srgbClr val="002060"/>
                </a:solidFill>
                <a:latin typeface="Times New Roman" panose="02020603050405020304" pitchFamily="18" charset="0"/>
                <a:cs typeface="Times New Roman" panose="02020603050405020304" pitchFamily="18" charset="0"/>
              </a:rPr>
              <a:t>05.01.2019</a:t>
            </a:r>
            <a:r>
              <a:rPr lang="ru-RU" sz="2200" b="1" dirty="0" smtClean="0">
                <a:solidFill>
                  <a:srgbClr val="002060"/>
                </a:solidFill>
                <a:latin typeface="Times New Roman" panose="02020603050405020304" pitchFamily="18" charset="0"/>
                <a:cs typeface="Times New Roman" panose="02020603050405020304" pitchFamily="18" charset="0"/>
              </a:rPr>
              <a:t>;</a:t>
            </a:r>
          </a:p>
          <a:p>
            <a:pPr indent="360000" algn="just">
              <a:buFont typeface="Wingdings" panose="05000000000000000000" pitchFamily="2" charset="2"/>
              <a:buChar char="Ø"/>
            </a:pPr>
            <a:r>
              <a:rPr lang="en-US" sz="2200" b="1" dirty="0" smtClean="0">
                <a:solidFill>
                  <a:srgbClr val="002060"/>
                </a:solidFill>
                <a:latin typeface="Times New Roman" panose="02020603050405020304" pitchFamily="18" charset="0"/>
                <a:cs typeface="Times New Roman" panose="02020603050405020304" pitchFamily="18" charset="0"/>
              </a:rPr>
              <a:t>The decree №</a:t>
            </a:r>
            <a:r>
              <a:rPr lang="uz-Cyrl-UZ" sz="2200" b="1" dirty="0" smtClean="0">
                <a:solidFill>
                  <a:srgbClr val="002060"/>
                </a:solidFill>
                <a:latin typeface="Times New Roman" panose="02020603050405020304" pitchFamily="18" charset="0"/>
                <a:cs typeface="Times New Roman" panose="02020603050405020304" pitchFamily="18" charset="0"/>
              </a:rPr>
              <a:t> </a:t>
            </a:r>
            <a:r>
              <a:rPr lang="en-US" sz="2200" b="1" dirty="0" smtClean="0">
                <a:solidFill>
                  <a:srgbClr val="002060"/>
                </a:solidFill>
                <a:latin typeface="Times New Roman" panose="02020603050405020304" pitchFamily="18" charset="0"/>
                <a:cs typeface="Times New Roman" panose="02020603050405020304" pitchFamily="18" charset="0"/>
              </a:rPr>
              <a:t>PD-3509 issued by President of Republic of Uzbekistan from 06.02.2018;</a:t>
            </a:r>
            <a:endParaRPr lang="ru-RU" sz="2200" b="1" dirty="0" smtClean="0">
              <a:solidFill>
                <a:srgbClr val="002060"/>
              </a:solidFill>
              <a:latin typeface="Times New Roman" panose="02020603050405020304" pitchFamily="18" charset="0"/>
              <a:cs typeface="Times New Roman" panose="02020603050405020304" pitchFamily="18" charset="0"/>
            </a:endParaRPr>
          </a:p>
          <a:p>
            <a:pPr indent="360000" algn="just">
              <a:buFont typeface="Wingdings" panose="05000000000000000000" pitchFamily="2" charset="2"/>
              <a:buChar char="Ø"/>
            </a:pPr>
            <a:r>
              <a:rPr lang="en-US" sz="2200" b="1" dirty="0" smtClean="0">
                <a:solidFill>
                  <a:srgbClr val="002060"/>
                </a:solidFill>
                <a:latin typeface="Times New Roman" panose="02020603050405020304" pitchFamily="18" charset="0"/>
                <a:cs typeface="Times New Roman" panose="02020603050405020304" pitchFamily="18" charset="0"/>
              </a:rPr>
              <a:t>The decree № PD-3514 issued by President of Republic of Uzbekistan from 07.02.2018 etc.</a:t>
            </a:r>
            <a:endParaRPr lang="ru-RU" sz="2200" b="1" dirty="0">
              <a:solidFill>
                <a:srgbClr val="002060"/>
              </a:solidFill>
              <a:latin typeface="Times New Roman" panose="02020603050405020304" pitchFamily="18" charset="0"/>
              <a:cs typeface="Times New Roman" panose="02020603050405020304" pitchFamily="18" charset="0"/>
            </a:endParaRPr>
          </a:p>
        </p:txBody>
      </p:sp>
      <p:grpSp>
        <p:nvGrpSpPr>
          <p:cNvPr id="10" name="Group 313"/>
          <p:cNvGrpSpPr>
            <a:grpSpLocks/>
          </p:cNvGrpSpPr>
          <p:nvPr/>
        </p:nvGrpSpPr>
        <p:grpSpPr bwMode="auto">
          <a:xfrm>
            <a:off x="10519720" y="82749"/>
            <a:ext cx="1560148" cy="594233"/>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pic>
        <p:nvPicPr>
          <p:cNvPr id="110" name="Picture 6" descr="Узбекистан лого"/>
          <p:cNvPicPr>
            <a:picLocks noChangeAspect="1" noChangeArrowheads="1"/>
          </p:cNvPicPr>
          <p:nvPr/>
        </p:nvPicPr>
        <p:blipFill>
          <a:blip r:embed="rId4" cstate="print"/>
          <a:srcRect/>
          <a:stretch>
            <a:fillRect/>
          </a:stretch>
        </p:blipFill>
        <p:spPr bwMode="auto">
          <a:xfrm>
            <a:off x="103129" y="45518"/>
            <a:ext cx="1789878" cy="631464"/>
          </a:xfrm>
          <a:prstGeom prst="rect">
            <a:avLst/>
          </a:prstGeom>
          <a:noFill/>
          <a:ln w="9525">
            <a:noFill/>
            <a:miter lim="800000"/>
            <a:headEnd/>
            <a:tailEnd/>
          </a:ln>
        </p:spPr>
      </p:pic>
    </p:spTree>
    <p:extLst>
      <p:ext uri="{BB962C8B-B14F-4D97-AF65-F5344CB8AC3E}">
        <p14:creationId xmlns:p14="http://schemas.microsoft.com/office/powerpoint/2010/main" val="1890163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7"/>
          <p:cNvSpPr/>
          <p:nvPr/>
        </p:nvSpPr>
        <p:spPr>
          <a:xfrm>
            <a:off x="4509432" y="1081393"/>
            <a:ext cx="1669782" cy="1062498"/>
          </a:xfrm>
          <a:custGeom>
            <a:avLst/>
            <a:gdLst>
              <a:gd name="connsiteX0" fmla="*/ 4083050 w 4083050"/>
              <a:gd name="connsiteY0" fmla="*/ 0 h 1103313"/>
              <a:gd name="connsiteX1" fmla="*/ 4083050 w 4083050"/>
              <a:gd name="connsiteY1" fmla="*/ 162474 h 1103313"/>
              <a:gd name="connsiteX2" fmla="*/ 1600200 w 4083050"/>
              <a:gd name="connsiteY2" fmla="*/ 1103313 h 1103313"/>
              <a:gd name="connsiteX3" fmla="*/ 1600200 w 4083050"/>
              <a:gd name="connsiteY3" fmla="*/ 1103312 h 1103313"/>
              <a:gd name="connsiteX4" fmla="*/ 0 w 4083050"/>
              <a:gd name="connsiteY4" fmla="*/ 1103312 h 1103313"/>
              <a:gd name="connsiteX5" fmla="*/ 0 w 4083050"/>
              <a:gd name="connsiteY5" fmla="*/ 972343 h 1103313"/>
              <a:gd name="connsiteX6" fmla="*/ 1600200 w 4083050"/>
              <a:gd name="connsiteY6" fmla="*/ 972343 h 1103313"/>
              <a:gd name="connsiteX7" fmla="*/ 1600200 w 4083050"/>
              <a:gd name="connsiteY7" fmla="*/ 971066 h 1103313"/>
              <a:gd name="connsiteX8" fmla="*/ 4083050 w 4083050"/>
              <a:gd name="connsiteY8" fmla="*/ 0 h 110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050" h="1103313">
                <a:moveTo>
                  <a:pt x="4083050" y="0"/>
                </a:moveTo>
                <a:cubicBezTo>
                  <a:pt x="4083050" y="162474"/>
                  <a:pt x="4083050" y="162474"/>
                  <a:pt x="4083050" y="162474"/>
                </a:cubicBezTo>
                <a:cubicBezTo>
                  <a:pt x="4083050" y="162474"/>
                  <a:pt x="3077100" y="937060"/>
                  <a:pt x="1600200" y="1103313"/>
                </a:cubicBezTo>
                <a:lnTo>
                  <a:pt x="1600200" y="1103312"/>
                </a:lnTo>
                <a:lnTo>
                  <a:pt x="0" y="1103312"/>
                </a:lnTo>
                <a:lnTo>
                  <a:pt x="0" y="972343"/>
                </a:lnTo>
                <a:lnTo>
                  <a:pt x="1600200" y="972343"/>
                </a:lnTo>
                <a:lnTo>
                  <a:pt x="1600200" y="971066"/>
                </a:lnTo>
                <a:cubicBezTo>
                  <a:pt x="1600200" y="971066"/>
                  <a:pt x="2753087" y="914389"/>
                  <a:pt x="4083050" y="0"/>
                </a:cubicBezTo>
                <a:close/>
              </a:path>
            </a:pathLst>
          </a:custGeom>
          <a:solidFill>
            <a:srgbClr val="99CC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8"/>
          <p:cNvSpPr/>
          <p:nvPr/>
        </p:nvSpPr>
        <p:spPr>
          <a:xfrm>
            <a:off x="4781297" y="2775928"/>
            <a:ext cx="1397917" cy="102955"/>
          </a:xfrm>
          <a:prstGeom prst="rect">
            <a:avLst/>
          </a:prstGeom>
          <a:solidFill>
            <a:srgbClr val="99CC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Freeform 5"/>
          <p:cNvSpPr>
            <a:spLocks/>
          </p:cNvSpPr>
          <p:nvPr/>
        </p:nvSpPr>
        <p:spPr bwMode="auto">
          <a:xfrm rot="20459963" flipV="1">
            <a:off x="4098531" y="4860694"/>
            <a:ext cx="1888027" cy="1324654"/>
          </a:xfrm>
          <a:custGeom>
            <a:avLst/>
            <a:gdLst>
              <a:gd name="connsiteX0" fmla="*/ 0 w 4083050"/>
              <a:gd name="connsiteY0" fmla="*/ 1103313 h 1103313"/>
              <a:gd name="connsiteX1" fmla="*/ 1600200 w 4083050"/>
              <a:gd name="connsiteY1" fmla="*/ 1103313 h 1103313"/>
              <a:gd name="connsiteX2" fmla="*/ 4083050 w 4083050"/>
              <a:gd name="connsiteY2" fmla="*/ 162474 h 1103313"/>
              <a:gd name="connsiteX3" fmla="*/ 4083050 w 4083050"/>
              <a:gd name="connsiteY3" fmla="*/ 0 h 1103313"/>
              <a:gd name="connsiteX4" fmla="*/ 1600200 w 4083050"/>
              <a:gd name="connsiteY4" fmla="*/ 971067 h 1103313"/>
              <a:gd name="connsiteX5" fmla="*/ 1600200 w 4083050"/>
              <a:gd name="connsiteY5" fmla="*/ 972344 h 1103313"/>
              <a:gd name="connsiteX6" fmla="*/ 0 w 4083050"/>
              <a:gd name="connsiteY6" fmla="*/ 972344 h 110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3050" h="1103313">
                <a:moveTo>
                  <a:pt x="0" y="1103313"/>
                </a:moveTo>
                <a:lnTo>
                  <a:pt x="1600200" y="1103313"/>
                </a:lnTo>
                <a:cubicBezTo>
                  <a:pt x="3077100" y="937061"/>
                  <a:pt x="4083050" y="162474"/>
                  <a:pt x="4083050" y="162474"/>
                </a:cubicBezTo>
                <a:cubicBezTo>
                  <a:pt x="4083050" y="162474"/>
                  <a:pt x="4083050" y="162474"/>
                  <a:pt x="4083050" y="0"/>
                </a:cubicBezTo>
                <a:cubicBezTo>
                  <a:pt x="2753087" y="914390"/>
                  <a:pt x="1600200" y="971067"/>
                  <a:pt x="1600200" y="971067"/>
                </a:cubicBezTo>
                <a:lnTo>
                  <a:pt x="1600200" y="972344"/>
                </a:lnTo>
                <a:lnTo>
                  <a:pt x="0" y="972344"/>
                </a:lnTo>
                <a:close/>
              </a:path>
            </a:pathLst>
          </a:custGeom>
          <a:solidFill>
            <a:srgbClr val="99CCFF">
              <a:alpha val="51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sp>
        <p:nvSpPr>
          <p:cNvPr id="17" name="Oval 9"/>
          <p:cNvSpPr/>
          <p:nvPr/>
        </p:nvSpPr>
        <p:spPr>
          <a:xfrm>
            <a:off x="507967" y="1022515"/>
            <a:ext cx="4358024" cy="4668956"/>
          </a:xfrm>
          <a:prstGeom prst="ellipse">
            <a:avLst/>
          </a:prstGeom>
          <a:solidFill>
            <a:srgbClr val="3D5B8C">
              <a:alpha val="94000"/>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Establishing the credit line under the fund of </a:t>
            </a:r>
            <a:r>
              <a:rPr lang="en-US" dirty="0" smtClean="0">
                <a:solidFill>
                  <a:prstClr val="white"/>
                </a:solidFill>
              </a:rPr>
              <a:t>“Reconstruction </a:t>
            </a:r>
            <a:r>
              <a:rPr lang="en-US" dirty="0">
                <a:solidFill>
                  <a:prstClr val="white"/>
                </a:solidFill>
              </a:rPr>
              <a:t>and </a:t>
            </a:r>
            <a:r>
              <a:rPr lang="en-US" dirty="0" smtClean="0">
                <a:solidFill>
                  <a:prstClr val="white"/>
                </a:solidFill>
              </a:rPr>
              <a:t>Development </a:t>
            </a:r>
            <a:r>
              <a:rPr lang="en-US" dirty="0">
                <a:solidFill>
                  <a:prstClr val="white"/>
                </a:solidFill>
              </a:rPr>
              <a:t>of </a:t>
            </a:r>
            <a:r>
              <a:rPr lang="en-US" dirty="0" smtClean="0">
                <a:solidFill>
                  <a:prstClr val="white"/>
                </a:solidFill>
              </a:rPr>
              <a:t>Republic </a:t>
            </a:r>
            <a:r>
              <a:rPr lang="en-US" dirty="0">
                <a:solidFill>
                  <a:prstClr val="white"/>
                </a:solidFill>
              </a:rPr>
              <a:t>of </a:t>
            </a:r>
            <a:r>
              <a:rPr lang="en-US" dirty="0" smtClean="0">
                <a:solidFill>
                  <a:prstClr val="white"/>
                </a:solidFill>
              </a:rPr>
              <a:t>Uzbekistan” </a:t>
            </a:r>
            <a:r>
              <a:rPr lang="en-US" dirty="0">
                <a:solidFill>
                  <a:prstClr val="white"/>
                </a:solidFill>
              </a:rPr>
              <a:t>for 200 million US Dollars for co-financing investment projects </a:t>
            </a:r>
            <a:r>
              <a:rPr lang="en-US" dirty="0" smtClean="0">
                <a:solidFill>
                  <a:prstClr val="white"/>
                </a:solidFill>
              </a:rPr>
              <a:t>designed to build hotels</a:t>
            </a:r>
            <a:r>
              <a:rPr lang="en-US" dirty="0">
                <a:solidFill>
                  <a:prstClr val="white"/>
                </a:solidFill>
              </a:rPr>
              <a:t>, nearby </a:t>
            </a:r>
            <a:r>
              <a:rPr lang="en-US" dirty="0" smtClean="0">
                <a:solidFill>
                  <a:prstClr val="white"/>
                </a:solidFill>
              </a:rPr>
              <a:t>road, engineering </a:t>
            </a:r>
            <a:r>
              <a:rPr lang="en-US" dirty="0">
                <a:solidFill>
                  <a:prstClr val="white"/>
                </a:solidFill>
              </a:rPr>
              <a:t>and communication infrastructure under the following </a:t>
            </a:r>
            <a:r>
              <a:rPr lang="en-US" dirty="0" smtClean="0">
                <a:solidFill>
                  <a:prstClr val="white"/>
                </a:solidFill>
              </a:rPr>
              <a:t>conditions:</a:t>
            </a:r>
            <a:endParaRPr lang="ru-RU" b="1" dirty="0">
              <a:solidFill>
                <a:prstClr val="white"/>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8" name="Rounded Rectangle 19"/>
          <p:cNvSpPr/>
          <p:nvPr/>
        </p:nvSpPr>
        <p:spPr>
          <a:xfrm>
            <a:off x="6269836" y="539600"/>
            <a:ext cx="5039848" cy="1480351"/>
          </a:xfrm>
          <a:prstGeom prst="roundRect">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Credit </a:t>
            </a:r>
            <a:r>
              <a:rPr lang="en-US" sz="1600" dirty="0" smtClean="0">
                <a:solidFill>
                  <a:prstClr val="black"/>
                </a:solidFill>
                <a:latin typeface="Times New Roman" panose="02020603050405020304" pitchFamily="18" charset="0"/>
                <a:cs typeface="Times New Roman" panose="02020603050405020304" pitchFamily="18" charset="0"/>
              </a:rPr>
              <a:t>is opened for 15 </a:t>
            </a:r>
            <a:r>
              <a:rPr lang="en-US" sz="1600" dirty="0">
                <a:solidFill>
                  <a:prstClr val="black"/>
                </a:solidFill>
                <a:latin typeface="Times New Roman" panose="02020603050405020304" pitchFamily="18" charset="0"/>
                <a:cs typeface="Times New Roman" panose="02020603050405020304" pitchFamily="18" charset="0"/>
              </a:rPr>
              <a:t>years </a:t>
            </a:r>
            <a:r>
              <a:rPr lang="en-US" sz="1600" dirty="0" smtClean="0">
                <a:solidFill>
                  <a:prstClr val="black"/>
                </a:solidFill>
                <a:latin typeface="Times New Roman" panose="02020603050405020304" pitchFamily="18" charset="0"/>
                <a:cs typeface="Times New Roman" panose="02020603050405020304" pitchFamily="18" charset="0"/>
              </a:rPr>
              <a:t>(with the </a:t>
            </a:r>
            <a:r>
              <a:rPr lang="en-US" sz="1600" dirty="0">
                <a:solidFill>
                  <a:prstClr val="black"/>
                </a:solidFill>
                <a:latin typeface="Times New Roman" panose="02020603050405020304" pitchFamily="18" charset="0"/>
                <a:cs typeface="Times New Roman" panose="02020603050405020304" pitchFamily="18" charset="0"/>
              </a:rPr>
              <a:t>grace period </a:t>
            </a:r>
            <a:r>
              <a:rPr lang="en-US" sz="1600" dirty="0" smtClean="0">
                <a:solidFill>
                  <a:prstClr val="black"/>
                </a:solidFill>
                <a:latin typeface="Times New Roman" panose="02020603050405020304" pitchFamily="18" charset="0"/>
                <a:cs typeface="Times New Roman" panose="02020603050405020304" pitchFamily="18" charset="0"/>
              </a:rPr>
              <a:t>being </a:t>
            </a:r>
            <a:r>
              <a:rPr lang="en-US" sz="1600" dirty="0">
                <a:solidFill>
                  <a:prstClr val="black"/>
                </a:solidFill>
                <a:latin typeface="Times New Roman" panose="02020603050405020304" pitchFamily="18" charset="0"/>
                <a:cs typeface="Times New Roman" panose="02020603050405020304" pitchFamily="18" charset="0"/>
              </a:rPr>
              <a:t>5 years) - for purchasing </a:t>
            </a:r>
            <a:r>
              <a:rPr lang="en-US" sz="1600" dirty="0" smtClean="0">
                <a:solidFill>
                  <a:prstClr val="black"/>
                </a:solidFill>
                <a:latin typeface="Times New Roman" panose="02020603050405020304" pitchFamily="18" charset="0"/>
                <a:cs typeface="Times New Roman" panose="02020603050405020304" pitchFamily="18" charset="0"/>
              </a:rPr>
              <a:t>foreign equipment </a:t>
            </a:r>
            <a:r>
              <a:rPr lang="en-US" sz="1600" dirty="0">
                <a:solidFill>
                  <a:prstClr val="black"/>
                </a:solidFill>
                <a:latin typeface="Times New Roman" panose="02020603050405020304" pitchFamily="18" charset="0"/>
                <a:cs typeface="Times New Roman" panose="02020603050405020304" pitchFamily="18" charset="0"/>
              </a:rPr>
              <a:t>and </a:t>
            </a:r>
            <a:r>
              <a:rPr lang="en-US" sz="1600" dirty="0" smtClean="0">
                <a:solidFill>
                  <a:prstClr val="black"/>
                </a:solidFill>
                <a:latin typeface="Times New Roman" panose="02020603050405020304" pitchFamily="18" charset="0"/>
                <a:cs typeface="Times New Roman" panose="02020603050405020304" pitchFamily="18" charset="0"/>
              </a:rPr>
              <a:t>other technology </a:t>
            </a:r>
            <a:r>
              <a:rPr lang="en-US" sz="1600" dirty="0">
                <a:solidFill>
                  <a:prstClr val="black"/>
                </a:solidFill>
                <a:latin typeface="Times New Roman" panose="02020603050405020304" pitchFamily="18" charset="0"/>
                <a:cs typeface="Times New Roman" panose="02020603050405020304" pitchFamily="18" charset="0"/>
              </a:rPr>
              <a:t>for hotels and </a:t>
            </a:r>
            <a:r>
              <a:rPr lang="en-US" sz="1600" dirty="0" smtClean="0">
                <a:solidFill>
                  <a:prstClr val="black"/>
                </a:solidFill>
                <a:latin typeface="Times New Roman" panose="02020603050405020304" pitchFamily="18" charset="0"/>
                <a:cs typeface="Times New Roman" panose="02020603050405020304" pitchFamily="18" charset="0"/>
              </a:rPr>
              <a:t>nearby infrastructure</a:t>
            </a:r>
            <a:r>
              <a:rPr lang="en-US" sz="1600" dirty="0">
                <a:solidFill>
                  <a:prstClr val="black"/>
                </a:solidFill>
                <a:latin typeface="Times New Roman" panose="02020603050405020304" pitchFamily="18" charset="0"/>
                <a:cs typeface="Times New Roman" panose="02020603050405020304" pitchFamily="18" charset="0"/>
              </a:rPr>
              <a:t>.</a:t>
            </a:r>
            <a:endParaRPr lang="ru-RU" sz="1600" dirty="0" smtClean="0">
              <a:solidFill>
                <a:prstClr val="black"/>
              </a:solidFill>
              <a:latin typeface="Times New Roman" panose="02020603050405020304" pitchFamily="18" charset="0"/>
              <a:cs typeface="Times New Roman" panose="02020603050405020304" pitchFamily="18" charset="0"/>
            </a:endParaRPr>
          </a:p>
        </p:txBody>
      </p:sp>
      <p:sp>
        <p:nvSpPr>
          <p:cNvPr id="19" name="Rounded Rectangle 21"/>
          <p:cNvSpPr/>
          <p:nvPr/>
        </p:nvSpPr>
        <p:spPr>
          <a:xfrm>
            <a:off x="6179214" y="2267831"/>
            <a:ext cx="5130470" cy="1019158"/>
          </a:xfrm>
          <a:prstGeom prst="roundRect">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The credit per client must not exceed the 50% of the overall project total.</a:t>
            </a:r>
          </a:p>
        </p:txBody>
      </p:sp>
      <p:sp>
        <p:nvSpPr>
          <p:cNvPr id="24" name="Rounded Rectangle 21"/>
          <p:cNvSpPr/>
          <p:nvPr/>
        </p:nvSpPr>
        <p:spPr>
          <a:xfrm>
            <a:off x="6150763" y="5032756"/>
            <a:ext cx="5158921" cy="1423856"/>
          </a:xfrm>
          <a:prstGeom prst="roundRect">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The total sum of the credit provided per client must not exceed 10 million US Dollars (per </a:t>
            </a:r>
            <a:r>
              <a:rPr lang="en-US" sz="1600" dirty="0" smtClean="0">
                <a:solidFill>
                  <a:prstClr val="black"/>
                </a:solidFill>
                <a:latin typeface="Times New Roman" panose="02020603050405020304" pitchFamily="18" charset="0"/>
                <a:cs typeface="Times New Roman" panose="02020603050405020304" pitchFamily="18" charset="0"/>
              </a:rPr>
              <a:t>project</a:t>
            </a:r>
            <a:r>
              <a:rPr lang="en-US" sz="1600" dirty="0">
                <a:solidFill>
                  <a:prstClr val="black"/>
                </a:solidFill>
                <a:latin typeface="Times New Roman" panose="02020603050405020304" pitchFamily="18" charset="0"/>
                <a:cs typeface="Times New Roman" panose="02020603050405020304"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9" name="Rounded Rectangle 21"/>
          <p:cNvSpPr/>
          <p:nvPr/>
        </p:nvSpPr>
        <p:spPr>
          <a:xfrm>
            <a:off x="6150762" y="3541069"/>
            <a:ext cx="5158922" cy="1163277"/>
          </a:xfrm>
          <a:prstGeom prst="roundRect">
            <a:avLst>
              <a:gd name="adj" fmla="val 9254"/>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The credit is based on the allowance </a:t>
            </a:r>
            <a:r>
              <a:rPr lang="en-US" sz="1600" dirty="0" smtClean="0">
                <a:solidFill>
                  <a:prstClr val="black"/>
                </a:solidFill>
                <a:latin typeface="Times New Roman" panose="02020603050405020304" pitchFamily="18" charset="0"/>
                <a:cs typeface="Times New Roman" panose="02020603050405020304" pitchFamily="18" charset="0"/>
              </a:rPr>
              <a:t>from </a:t>
            </a:r>
            <a:r>
              <a:rPr lang="en-US" sz="1600" dirty="0">
                <a:solidFill>
                  <a:prstClr val="black"/>
                </a:solidFill>
                <a:latin typeface="Times New Roman" panose="02020603050405020304" pitchFamily="18" charset="0"/>
                <a:cs typeface="Times New Roman" panose="02020603050405020304" pitchFamily="18" charset="0"/>
              </a:rPr>
              <a:t>appropriate </a:t>
            </a:r>
            <a:r>
              <a:rPr lang="en-US" sz="1600" dirty="0" smtClean="0">
                <a:solidFill>
                  <a:prstClr val="black"/>
                </a:solidFill>
                <a:latin typeface="Times New Roman" panose="02020603050405020304" pitchFamily="18" charset="0"/>
                <a:cs typeface="Times New Roman" panose="02020603050405020304" pitchFamily="18" charset="0"/>
              </a:rPr>
              <a:t>institutions (commercial </a:t>
            </a:r>
            <a:r>
              <a:rPr lang="en-US" sz="1600" dirty="0">
                <a:solidFill>
                  <a:prstClr val="black"/>
                </a:solidFill>
                <a:latin typeface="Times New Roman" panose="02020603050405020304" pitchFamily="18" charset="0"/>
                <a:cs typeface="Times New Roman" panose="02020603050405020304" pitchFamily="18" charset="0"/>
              </a:rPr>
              <a:t>banks) with concern to </a:t>
            </a:r>
            <a:r>
              <a:rPr lang="en-US" sz="1600" dirty="0" smtClean="0">
                <a:solidFill>
                  <a:prstClr val="black"/>
                </a:solidFill>
                <a:latin typeface="Times New Roman" panose="02020603050405020304" pitchFamily="18" charset="0"/>
                <a:cs typeface="Times New Roman" panose="02020603050405020304" pitchFamily="18" charset="0"/>
              </a:rPr>
              <a:t>the economical </a:t>
            </a:r>
            <a:r>
              <a:rPr lang="en-US" sz="1600" dirty="0">
                <a:solidFill>
                  <a:prstClr val="black"/>
                </a:solidFill>
                <a:latin typeface="Times New Roman" panose="02020603050405020304" pitchFamily="18" charset="0"/>
                <a:cs typeface="Times New Roman" panose="02020603050405020304" pitchFamily="18" charset="0"/>
              </a:rPr>
              <a:t>and financial </a:t>
            </a:r>
            <a:r>
              <a:rPr lang="en-US" sz="1600" dirty="0" smtClean="0">
                <a:solidFill>
                  <a:prstClr val="black"/>
                </a:solidFill>
                <a:latin typeface="Times New Roman" panose="02020603050405020304" pitchFamily="18" charset="0"/>
                <a:cs typeface="Times New Roman" panose="02020603050405020304" pitchFamily="18" charset="0"/>
              </a:rPr>
              <a:t>viability of </a:t>
            </a:r>
            <a:r>
              <a:rPr lang="en-US" sz="1600" dirty="0">
                <a:solidFill>
                  <a:prstClr val="black"/>
                </a:solidFill>
                <a:latin typeface="Times New Roman" panose="02020603050405020304" pitchFamily="18" charset="0"/>
                <a:cs typeface="Times New Roman" panose="02020603050405020304" pitchFamily="18" charset="0"/>
              </a:rPr>
              <a:t>the </a:t>
            </a:r>
            <a:r>
              <a:rPr lang="en-US" sz="1600" dirty="0" smtClean="0">
                <a:solidFill>
                  <a:prstClr val="black"/>
                </a:solidFill>
                <a:latin typeface="Times New Roman" panose="02020603050405020304" pitchFamily="18" charset="0"/>
                <a:cs typeface="Times New Roman" panose="02020603050405020304" pitchFamily="18" charset="0"/>
              </a:rPr>
              <a:t>project</a:t>
            </a:r>
            <a:r>
              <a:rPr lang="en-US" sz="1600" dirty="0">
                <a:solidFill>
                  <a:prstClr val="black"/>
                </a:solidFill>
                <a:latin typeface="Times New Roman" panose="02020603050405020304" pitchFamily="18" charset="0"/>
                <a:cs typeface="Times New Roman" panose="02020603050405020304"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0" name="Rectangle 8"/>
          <p:cNvSpPr/>
          <p:nvPr/>
        </p:nvSpPr>
        <p:spPr>
          <a:xfrm>
            <a:off x="4826607" y="3883647"/>
            <a:ext cx="1307295" cy="87193"/>
          </a:xfrm>
          <a:prstGeom prst="rect">
            <a:avLst/>
          </a:prstGeom>
          <a:solidFill>
            <a:srgbClr val="99CC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7743" cy="795886"/>
          </a:xfrm>
          <a:prstGeom prst="rect">
            <a:avLst/>
          </a:prstGeom>
        </p:spPr>
      </p:pic>
      <p:pic>
        <p:nvPicPr>
          <p:cNvPr id="2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 y="0"/>
            <a:ext cx="12188325" cy="6858000"/>
          </a:xfrm>
          <a:prstGeom prst="rect">
            <a:avLst/>
          </a:prstGeom>
        </p:spPr>
      </p:pic>
      <p:pic>
        <p:nvPicPr>
          <p:cNvPr id="28" name="Picture 6" descr="Узбекистан лого"/>
          <p:cNvPicPr>
            <a:picLocks noChangeAspect="1" noChangeArrowheads="1"/>
          </p:cNvPicPr>
          <p:nvPr/>
        </p:nvPicPr>
        <p:blipFill>
          <a:blip r:embed="rId4" cstate="print"/>
          <a:srcRect/>
          <a:stretch>
            <a:fillRect/>
          </a:stretch>
        </p:blipFill>
        <p:spPr bwMode="auto">
          <a:xfrm>
            <a:off x="103129" y="45518"/>
            <a:ext cx="1789878" cy="631464"/>
          </a:xfrm>
          <a:prstGeom prst="rect">
            <a:avLst/>
          </a:prstGeom>
          <a:noFill/>
          <a:ln w="9525">
            <a:noFill/>
            <a:miter lim="800000"/>
            <a:headEnd/>
            <a:tailEnd/>
          </a:ln>
        </p:spPr>
      </p:pic>
      <p:sp>
        <p:nvSpPr>
          <p:cNvPr id="29" name="Oval 9"/>
          <p:cNvSpPr/>
          <p:nvPr/>
        </p:nvSpPr>
        <p:spPr>
          <a:xfrm>
            <a:off x="176111" y="1364736"/>
            <a:ext cx="4240363" cy="4845563"/>
          </a:xfrm>
          <a:prstGeom prst="ellipse">
            <a:avLst/>
          </a:prstGeom>
          <a:solidFill>
            <a:srgbClr val="3D5B8C">
              <a:alpha val="94000"/>
            </a:srgb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Establishing the credit line under the fund of </a:t>
            </a:r>
            <a:r>
              <a:rPr lang="en-US" dirty="0" smtClean="0">
                <a:solidFill>
                  <a:prstClr val="white"/>
                </a:solidFill>
              </a:rPr>
              <a:t>“Reconstruction </a:t>
            </a:r>
            <a:r>
              <a:rPr lang="en-US" dirty="0">
                <a:solidFill>
                  <a:prstClr val="white"/>
                </a:solidFill>
              </a:rPr>
              <a:t>and </a:t>
            </a:r>
            <a:r>
              <a:rPr lang="en-US" dirty="0" smtClean="0">
                <a:solidFill>
                  <a:prstClr val="white"/>
                </a:solidFill>
              </a:rPr>
              <a:t>Development </a:t>
            </a:r>
            <a:r>
              <a:rPr lang="en-US" dirty="0">
                <a:solidFill>
                  <a:prstClr val="white"/>
                </a:solidFill>
              </a:rPr>
              <a:t>of </a:t>
            </a:r>
            <a:r>
              <a:rPr lang="en-US" dirty="0" smtClean="0">
                <a:solidFill>
                  <a:prstClr val="white"/>
                </a:solidFill>
              </a:rPr>
              <a:t>Republic </a:t>
            </a:r>
            <a:r>
              <a:rPr lang="en-US" dirty="0">
                <a:solidFill>
                  <a:prstClr val="white"/>
                </a:solidFill>
              </a:rPr>
              <a:t>of </a:t>
            </a:r>
            <a:r>
              <a:rPr lang="en-US" dirty="0" smtClean="0">
                <a:solidFill>
                  <a:prstClr val="white"/>
                </a:solidFill>
              </a:rPr>
              <a:t>Uzbekistan” </a:t>
            </a:r>
            <a:r>
              <a:rPr lang="en-US" dirty="0">
                <a:solidFill>
                  <a:prstClr val="white"/>
                </a:solidFill>
              </a:rPr>
              <a:t>for 200 million US Dollars for co-financing investment projects </a:t>
            </a:r>
            <a:r>
              <a:rPr lang="en-US" dirty="0" smtClean="0">
                <a:solidFill>
                  <a:prstClr val="white"/>
                </a:solidFill>
              </a:rPr>
              <a:t>designed to build hotels</a:t>
            </a:r>
            <a:r>
              <a:rPr lang="en-US" dirty="0">
                <a:solidFill>
                  <a:prstClr val="white"/>
                </a:solidFill>
              </a:rPr>
              <a:t>, nearby </a:t>
            </a:r>
            <a:r>
              <a:rPr lang="en-US" dirty="0" smtClean="0">
                <a:solidFill>
                  <a:prstClr val="white"/>
                </a:solidFill>
              </a:rPr>
              <a:t>road, engineering </a:t>
            </a:r>
            <a:r>
              <a:rPr lang="en-US" dirty="0">
                <a:solidFill>
                  <a:prstClr val="white"/>
                </a:solidFill>
              </a:rPr>
              <a:t>and communication infrastructure under the following </a:t>
            </a:r>
            <a:r>
              <a:rPr lang="en-US" dirty="0" smtClean="0">
                <a:solidFill>
                  <a:prstClr val="white"/>
                </a:solidFill>
              </a:rPr>
              <a:t>conditions:</a:t>
            </a:r>
            <a:endParaRPr lang="ru-RU" b="1" dirty="0">
              <a:solidFill>
                <a:prstClr val="white"/>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1" name="Rounded Rectangle 19"/>
          <p:cNvSpPr>
            <a:spLocks noGrp="1"/>
          </p:cNvSpPr>
          <p:nvPr>
            <p:ph type="title"/>
          </p:nvPr>
        </p:nvSpPr>
        <p:spPr>
          <a:xfrm>
            <a:off x="5870432" y="1016314"/>
            <a:ext cx="5414319" cy="1265854"/>
          </a:xfrm>
          <a:prstGeom prst="roundRect">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Credit </a:t>
            </a:r>
            <a:r>
              <a:rPr lang="en-US" sz="1600" dirty="0" smtClean="0">
                <a:solidFill>
                  <a:prstClr val="black"/>
                </a:solidFill>
                <a:latin typeface="Times New Roman" panose="02020603050405020304" pitchFamily="18" charset="0"/>
                <a:cs typeface="Times New Roman" panose="02020603050405020304" pitchFamily="18" charset="0"/>
              </a:rPr>
              <a:t>is opened for 15 </a:t>
            </a:r>
            <a:r>
              <a:rPr lang="en-US" sz="1600" dirty="0">
                <a:solidFill>
                  <a:prstClr val="black"/>
                </a:solidFill>
                <a:latin typeface="Times New Roman" panose="02020603050405020304" pitchFamily="18" charset="0"/>
                <a:cs typeface="Times New Roman" panose="02020603050405020304" pitchFamily="18" charset="0"/>
              </a:rPr>
              <a:t>years </a:t>
            </a:r>
            <a:r>
              <a:rPr lang="en-US" sz="1600" dirty="0" smtClean="0">
                <a:solidFill>
                  <a:prstClr val="black"/>
                </a:solidFill>
                <a:latin typeface="Times New Roman" panose="02020603050405020304" pitchFamily="18" charset="0"/>
                <a:cs typeface="Times New Roman" panose="02020603050405020304" pitchFamily="18" charset="0"/>
              </a:rPr>
              <a:t>(with the </a:t>
            </a:r>
            <a:r>
              <a:rPr lang="en-US" sz="1600" dirty="0">
                <a:solidFill>
                  <a:prstClr val="black"/>
                </a:solidFill>
                <a:latin typeface="Times New Roman" panose="02020603050405020304" pitchFamily="18" charset="0"/>
                <a:cs typeface="Times New Roman" panose="02020603050405020304" pitchFamily="18" charset="0"/>
              </a:rPr>
              <a:t>grace period </a:t>
            </a:r>
            <a:r>
              <a:rPr lang="en-US" sz="1600" dirty="0" smtClean="0">
                <a:solidFill>
                  <a:prstClr val="black"/>
                </a:solidFill>
                <a:latin typeface="Times New Roman" panose="02020603050405020304" pitchFamily="18" charset="0"/>
                <a:cs typeface="Times New Roman" panose="02020603050405020304" pitchFamily="18" charset="0"/>
              </a:rPr>
              <a:t>being </a:t>
            </a:r>
            <a:r>
              <a:rPr lang="en-US" sz="1600" dirty="0">
                <a:solidFill>
                  <a:prstClr val="black"/>
                </a:solidFill>
                <a:latin typeface="Times New Roman" panose="02020603050405020304" pitchFamily="18" charset="0"/>
                <a:cs typeface="Times New Roman" panose="02020603050405020304" pitchFamily="18" charset="0"/>
              </a:rPr>
              <a:t>5 years) - for purchasing </a:t>
            </a:r>
            <a:r>
              <a:rPr lang="en-US" sz="1600" dirty="0" smtClean="0">
                <a:solidFill>
                  <a:prstClr val="black"/>
                </a:solidFill>
                <a:latin typeface="Times New Roman" panose="02020603050405020304" pitchFamily="18" charset="0"/>
                <a:cs typeface="Times New Roman" panose="02020603050405020304" pitchFamily="18" charset="0"/>
              </a:rPr>
              <a:t>foreign equipment </a:t>
            </a:r>
            <a:r>
              <a:rPr lang="en-US" sz="1600" dirty="0">
                <a:solidFill>
                  <a:prstClr val="black"/>
                </a:solidFill>
                <a:latin typeface="Times New Roman" panose="02020603050405020304" pitchFamily="18" charset="0"/>
                <a:cs typeface="Times New Roman" panose="02020603050405020304" pitchFamily="18" charset="0"/>
              </a:rPr>
              <a:t>and </a:t>
            </a:r>
            <a:r>
              <a:rPr lang="en-US" sz="1600" dirty="0" smtClean="0">
                <a:solidFill>
                  <a:prstClr val="black"/>
                </a:solidFill>
                <a:latin typeface="Times New Roman" panose="02020603050405020304" pitchFamily="18" charset="0"/>
                <a:cs typeface="Times New Roman" panose="02020603050405020304" pitchFamily="18" charset="0"/>
              </a:rPr>
              <a:t>other technology </a:t>
            </a:r>
            <a:r>
              <a:rPr lang="en-US" sz="1600" dirty="0">
                <a:solidFill>
                  <a:prstClr val="black"/>
                </a:solidFill>
                <a:latin typeface="Times New Roman" panose="02020603050405020304" pitchFamily="18" charset="0"/>
                <a:cs typeface="Times New Roman" panose="02020603050405020304" pitchFamily="18" charset="0"/>
              </a:rPr>
              <a:t>for hotels and </a:t>
            </a:r>
            <a:r>
              <a:rPr lang="en-US" sz="1600" dirty="0" smtClean="0">
                <a:solidFill>
                  <a:prstClr val="black"/>
                </a:solidFill>
                <a:latin typeface="Times New Roman" panose="02020603050405020304" pitchFamily="18" charset="0"/>
                <a:cs typeface="Times New Roman" panose="02020603050405020304" pitchFamily="18" charset="0"/>
              </a:rPr>
              <a:t>nearby infrastructure</a:t>
            </a:r>
            <a:r>
              <a:rPr lang="en-US" sz="1600" dirty="0">
                <a:solidFill>
                  <a:prstClr val="black"/>
                </a:solidFill>
                <a:latin typeface="Times New Roman" panose="02020603050405020304" pitchFamily="18" charset="0"/>
                <a:cs typeface="Times New Roman" panose="02020603050405020304" pitchFamily="18" charset="0"/>
              </a:rPr>
              <a:t>.</a:t>
            </a:r>
            <a:endParaRPr lang="ru-RU" sz="1600" dirty="0" smtClean="0">
              <a:solidFill>
                <a:prstClr val="black"/>
              </a:solidFill>
              <a:latin typeface="Times New Roman" panose="02020603050405020304" pitchFamily="18" charset="0"/>
              <a:cs typeface="Times New Roman" panose="02020603050405020304" pitchFamily="18" charset="0"/>
            </a:endParaRPr>
          </a:p>
        </p:txBody>
      </p:sp>
      <p:sp>
        <p:nvSpPr>
          <p:cNvPr id="32" name="Rounded Rectangle 21"/>
          <p:cNvSpPr/>
          <p:nvPr/>
        </p:nvSpPr>
        <p:spPr>
          <a:xfrm>
            <a:off x="5870431" y="2597371"/>
            <a:ext cx="5414319" cy="1070919"/>
          </a:xfrm>
          <a:prstGeom prst="roundRect">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The </a:t>
            </a:r>
            <a:r>
              <a:rPr lang="en-US" sz="1600" dirty="0" smtClean="0">
                <a:solidFill>
                  <a:prstClr val="black"/>
                </a:solidFill>
                <a:latin typeface="Times New Roman" panose="02020603050405020304" pitchFamily="18" charset="0"/>
                <a:cs typeface="Times New Roman" panose="02020603050405020304" pitchFamily="18" charset="0"/>
              </a:rPr>
              <a:t>credit limit </a:t>
            </a:r>
            <a:r>
              <a:rPr lang="en-US" sz="1600" dirty="0">
                <a:solidFill>
                  <a:prstClr val="black"/>
                </a:solidFill>
                <a:latin typeface="Times New Roman" panose="02020603050405020304" pitchFamily="18" charset="0"/>
                <a:cs typeface="Times New Roman" panose="02020603050405020304" pitchFamily="18" charset="0"/>
              </a:rPr>
              <a:t>per client must not exceed the 50% of the overall project total.</a:t>
            </a:r>
          </a:p>
        </p:txBody>
      </p:sp>
      <p:sp>
        <p:nvSpPr>
          <p:cNvPr id="33" name="Rounded Rectangle 21"/>
          <p:cNvSpPr/>
          <p:nvPr/>
        </p:nvSpPr>
        <p:spPr>
          <a:xfrm>
            <a:off x="5874454" y="3966555"/>
            <a:ext cx="5414319" cy="1062681"/>
          </a:xfrm>
          <a:prstGeom prst="roundRect">
            <a:avLst>
              <a:gd name="adj" fmla="val 9254"/>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The credit is based on the allowance </a:t>
            </a:r>
            <a:r>
              <a:rPr lang="en-US" sz="1600" dirty="0" smtClean="0">
                <a:solidFill>
                  <a:prstClr val="black"/>
                </a:solidFill>
                <a:latin typeface="Times New Roman" panose="02020603050405020304" pitchFamily="18" charset="0"/>
                <a:cs typeface="Times New Roman" panose="02020603050405020304" pitchFamily="18" charset="0"/>
              </a:rPr>
              <a:t>from </a:t>
            </a:r>
            <a:r>
              <a:rPr lang="en-US" sz="1600" dirty="0">
                <a:solidFill>
                  <a:prstClr val="black"/>
                </a:solidFill>
                <a:latin typeface="Times New Roman" panose="02020603050405020304" pitchFamily="18" charset="0"/>
                <a:cs typeface="Times New Roman" panose="02020603050405020304" pitchFamily="18" charset="0"/>
              </a:rPr>
              <a:t>appropriate </a:t>
            </a:r>
            <a:r>
              <a:rPr lang="en-US" sz="1600" dirty="0" smtClean="0">
                <a:solidFill>
                  <a:prstClr val="black"/>
                </a:solidFill>
                <a:latin typeface="Times New Roman" panose="02020603050405020304" pitchFamily="18" charset="0"/>
                <a:cs typeface="Times New Roman" panose="02020603050405020304" pitchFamily="18" charset="0"/>
              </a:rPr>
              <a:t>institutions (commercial </a:t>
            </a:r>
            <a:r>
              <a:rPr lang="en-US" sz="1600" dirty="0">
                <a:solidFill>
                  <a:prstClr val="black"/>
                </a:solidFill>
                <a:latin typeface="Times New Roman" panose="02020603050405020304" pitchFamily="18" charset="0"/>
                <a:cs typeface="Times New Roman" panose="02020603050405020304" pitchFamily="18" charset="0"/>
              </a:rPr>
              <a:t>banks) with concern to </a:t>
            </a:r>
            <a:r>
              <a:rPr lang="en-US" sz="1600" dirty="0" smtClean="0">
                <a:solidFill>
                  <a:prstClr val="black"/>
                </a:solidFill>
                <a:latin typeface="Times New Roman" panose="02020603050405020304" pitchFamily="18" charset="0"/>
                <a:cs typeface="Times New Roman" panose="02020603050405020304" pitchFamily="18" charset="0"/>
              </a:rPr>
              <a:t>the economical </a:t>
            </a:r>
            <a:r>
              <a:rPr lang="en-US" sz="1600" dirty="0">
                <a:solidFill>
                  <a:prstClr val="black"/>
                </a:solidFill>
                <a:latin typeface="Times New Roman" panose="02020603050405020304" pitchFamily="18" charset="0"/>
                <a:cs typeface="Times New Roman" panose="02020603050405020304" pitchFamily="18" charset="0"/>
              </a:rPr>
              <a:t>and financial </a:t>
            </a:r>
            <a:r>
              <a:rPr lang="en-US" sz="1600" dirty="0" smtClean="0">
                <a:solidFill>
                  <a:prstClr val="black"/>
                </a:solidFill>
                <a:latin typeface="Times New Roman" panose="02020603050405020304" pitchFamily="18" charset="0"/>
                <a:cs typeface="Times New Roman" panose="02020603050405020304" pitchFamily="18" charset="0"/>
              </a:rPr>
              <a:t>viability of </a:t>
            </a:r>
            <a:r>
              <a:rPr lang="en-US" sz="1600" dirty="0">
                <a:solidFill>
                  <a:prstClr val="black"/>
                </a:solidFill>
                <a:latin typeface="Times New Roman" panose="02020603050405020304" pitchFamily="18" charset="0"/>
                <a:cs typeface="Times New Roman" panose="02020603050405020304" pitchFamily="18" charset="0"/>
              </a:rPr>
              <a:t>the </a:t>
            </a:r>
            <a:r>
              <a:rPr lang="en-US" sz="1600" dirty="0" smtClean="0">
                <a:solidFill>
                  <a:prstClr val="black"/>
                </a:solidFill>
                <a:latin typeface="Times New Roman" panose="02020603050405020304" pitchFamily="18" charset="0"/>
                <a:cs typeface="Times New Roman" panose="02020603050405020304" pitchFamily="18" charset="0"/>
              </a:rPr>
              <a:t>project</a:t>
            </a:r>
            <a:r>
              <a:rPr lang="en-US" sz="1600" dirty="0">
                <a:solidFill>
                  <a:prstClr val="black"/>
                </a:solidFill>
                <a:latin typeface="Times New Roman" panose="02020603050405020304" pitchFamily="18" charset="0"/>
                <a:cs typeface="Times New Roman" panose="02020603050405020304"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4" name="Rounded Rectangle 21"/>
          <p:cNvSpPr/>
          <p:nvPr/>
        </p:nvSpPr>
        <p:spPr>
          <a:xfrm>
            <a:off x="5876372" y="5357646"/>
            <a:ext cx="5402435" cy="964187"/>
          </a:xfrm>
          <a:prstGeom prst="roundRect">
            <a:avLst/>
          </a:prstGeom>
          <a:solidFill>
            <a:srgbClr val="99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600" dirty="0">
                <a:solidFill>
                  <a:prstClr val="black"/>
                </a:solidFill>
                <a:latin typeface="Times New Roman" panose="02020603050405020304" pitchFamily="18" charset="0"/>
                <a:cs typeface="Times New Roman" panose="02020603050405020304" pitchFamily="18" charset="0"/>
              </a:rPr>
              <a:t>The total sum of the credit provided per client must not exceed 10 million US Dollars (per </a:t>
            </a:r>
            <a:r>
              <a:rPr lang="en-US" sz="1600" dirty="0" smtClean="0">
                <a:solidFill>
                  <a:prstClr val="black"/>
                </a:solidFill>
                <a:latin typeface="Times New Roman" panose="02020603050405020304" pitchFamily="18" charset="0"/>
                <a:cs typeface="Times New Roman" panose="02020603050405020304" pitchFamily="18" charset="0"/>
              </a:rPr>
              <a:t>project</a:t>
            </a:r>
            <a:r>
              <a:rPr lang="en-US" sz="1600" dirty="0">
                <a:solidFill>
                  <a:prstClr val="black"/>
                </a:solidFill>
                <a:latin typeface="Times New Roman" panose="02020603050405020304" pitchFamily="18" charset="0"/>
                <a:cs typeface="Times New Roman" panose="02020603050405020304"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35" name="Freeform 7"/>
          <p:cNvSpPr/>
          <p:nvPr/>
        </p:nvSpPr>
        <p:spPr>
          <a:xfrm>
            <a:off x="4165785" y="1582493"/>
            <a:ext cx="1669782" cy="1062498"/>
          </a:xfrm>
          <a:custGeom>
            <a:avLst/>
            <a:gdLst>
              <a:gd name="connsiteX0" fmla="*/ 4083050 w 4083050"/>
              <a:gd name="connsiteY0" fmla="*/ 0 h 1103313"/>
              <a:gd name="connsiteX1" fmla="*/ 4083050 w 4083050"/>
              <a:gd name="connsiteY1" fmla="*/ 162474 h 1103313"/>
              <a:gd name="connsiteX2" fmla="*/ 1600200 w 4083050"/>
              <a:gd name="connsiteY2" fmla="*/ 1103313 h 1103313"/>
              <a:gd name="connsiteX3" fmla="*/ 1600200 w 4083050"/>
              <a:gd name="connsiteY3" fmla="*/ 1103312 h 1103313"/>
              <a:gd name="connsiteX4" fmla="*/ 0 w 4083050"/>
              <a:gd name="connsiteY4" fmla="*/ 1103312 h 1103313"/>
              <a:gd name="connsiteX5" fmla="*/ 0 w 4083050"/>
              <a:gd name="connsiteY5" fmla="*/ 972343 h 1103313"/>
              <a:gd name="connsiteX6" fmla="*/ 1600200 w 4083050"/>
              <a:gd name="connsiteY6" fmla="*/ 972343 h 1103313"/>
              <a:gd name="connsiteX7" fmla="*/ 1600200 w 4083050"/>
              <a:gd name="connsiteY7" fmla="*/ 971066 h 1103313"/>
              <a:gd name="connsiteX8" fmla="*/ 4083050 w 4083050"/>
              <a:gd name="connsiteY8" fmla="*/ 0 h 110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050" h="1103313">
                <a:moveTo>
                  <a:pt x="4083050" y="0"/>
                </a:moveTo>
                <a:cubicBezTo>
                  <a:pt x="4083050" y="162474"/>
                  <a:pt x="4083050" y="162474"/>
                  <a:pt x="4083050" y="162474"/>
                </a:cubicBezTo>
                <a:cubicBezTo>
                  <a:pt x="4083050" y="162474"/>
                  <a:pt x="3077100" y="937060"/>
                  <a:pt x="1600200" y="1103313"/>
                </a:cubicBezTo>
                <a:lnTo>
                  <a:pt x="1600200" y="1103312"/>
                </a:lnTo>
                <a:lnTo>
                  <a:pt x="0" y="1103312"/>
                </a:lnTo>
                <a:lnTo>
                  <a:pt x="0" y="972343"/>
                </a:lnTo>
                <a:lnTo>
                  <a:pt x="1600200" y="972343"/>
                </a:lnTo>
                <a:lnTo>
                  <a:pt x="1600200" y="971066"/>
                </a:lnTo>
                <a:cubicBezTo>
                  <a:pt x="1600200" y="971066"/>
                  <a:pt x="2753087" y="914389"/>
                  <a:pt x="4083050" y="0"/>
                </a:cubicBezTo>
                <a:close/>
              </a:path>
            </a:pathLst>
          </a:custGeom>
          <a:solidFill>
            <a:srgbClr val="99CC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8"/>
          <p:cNvSpPr/>
          <p:nvPr/>
        </p:nvSpPr>
        <p:spPr>
          <a:xfrm>
            <a:off x="4383580" y="4424638"/>
            <a:ext cx="1397917" cy="102955"/>
          </a:xfrm>
          <a:prstGeom prst="rect">
            <a:avLst/>
          </a:prstGeom>
          <a:solidFill>
            <a:srgbClr val="99CC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8"/>
          <p:cNvSpPr/>
          <p:nvPr/>
        </p:nvSpPr>
        <p:spPr>
          <a:xfrm>
            <a:off x="4467898" y="3233431"/>
            <a:ext cx="1307295" cy="87193"/>
          </a:xfrm>
          <a:prstGeom prst="rect">
            <a:avLst/>
          </a:prstGeom>
          <a:solidFill>
            <a:srgbClr val="99CCF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Freeform 5"/>
          <p:cNvSpPr>
            <a:spLocks/>
          </p:cNvSpPr>
          <p:nvPr/>
        </p:nvSpPr>
        <p:spPr bwMode="auto">
          <a:xfrm rot="20459963" flipV="1">
            <a:off x="3811172" y="5246418"/>
            <a:ext cx="1888027" cy="1324654"/>
          </a:xfrm>
          <a:custGeom>
            <a:avLst/>
            <a:gdLst>
              <a:gd name="connsiteX0" fmla="*/ 0 w 4083050"/>
              <a:gd name="connsiteY0" fmla="*/ 1103313 h 1103313"/>
              <a:gd name="connsiteX1" fmla="*/ 1600200 w 4083050"/>
              <a:gd name="connsiteY1" fmla="*/ 1103313 h 1103313"/>
              <a:gd name="connsiteX2" fmla="*/ 4083050 w 4083050"/>
              <a:gd name="connsiteY2" fmla="*/ 162474 h 1103313"/>
              <a:gd name="connsiteX3" fmla="*/ 4083050 w 4083050"/>
              <a:gd name="connsiteY3" fmla="*/ 0 h 1103313"/>
              <a:gd name="connsiteX4" fmla="*/ 1600200 w 4083050"/>
              <a:gd name="connsiteY4" fmla="*/ 971067 h 1103313"/>
              <a:gd name="connsiteX5" fmla="*/ 1600200 w 4083050"/>
              <a:gd name="connsiteY5" fmla="*/ 972344 h 1103313"/>
              <a:gd name="connsiteX6" fmla="*/ 0 w 4083050"/>
              <a:gd name="connsiteY6" fmla="*/ 972344 h 110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3050" h="1103313">
                <a:moveTo>
                  <a:pt x="0" y="1103313"/>
                </a:moveTo>
                <a:lnTo>
                  <a:pt x="1600200" y="1103313"/>
                </a:lnTo>
                <a:cubicBezTo>
                  <a:pt x="3077100" y="937061"/>
                  <a:pt x="4083050" y="162474"/>
                  <a:pt x="4083050" y="162474"/>
                </a:cubicBezTo>
                <a:cubicBezTo>
                  <a:pt x="4083050" y="162474"/>
                  <a:pt x="4083050" y="162474"/>
                  <a:pt x="4083050" y="0"/>
                </a:cubicBezTo>
                <a:cubicBezTo>
                  <a:pt x="2753087" y="914390"/>
                  <a:pt x="1600200" y="971067"/>
                  <a:pt x="1600200" y="971067"/>
                </a:cubicBezTo>
                <a:lnTo>
                  <a:pt x="1600200" y="972344"/>
                </a:lnTo>
                <a:lnTo>
                  <a:pt x="0" y="972344"/>
                </a:lnTo>
                <a:close/>
              </a:path>
            </a:pathLst>
          </a:custGeom>
          <a:solidFill>
            <a:srgbClr val="99CCFF">
              <a:alpha val="51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prstClr val="black"/>
              </a:solidFill>
            </a:endParaRPr>
          </a:p>
        </p:txBody>
      </p:sp>
      <p:grpSp>
        <p:nvGrpSpPr>
          <p:cNvPr id="26" name="Group 313"/>
          <p:cNvGrpSpPr>
            <a:grpSpLocks/>
          </p:cNvGrpSpPr>
          <p:nvPr/>
        </p:nvGrpSpPr>
        <p:grpSpPr bwMode="auto">
          <a:xfrm>
            <a:off x="10280821" y="5965"/>
            <a:ext cx="1890607" cy="608961"/>
            <a:chOff x="0" y="0"/>
            <a:chExt cx="7115566" cy="4144132"/>
          </a:xfrm>
        </p:grpSpPr>
        <p:sp>
          <p:nvSpPr>
            <p:cNvPr id="27"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2"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3"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4"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5"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6"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7"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8"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9"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0"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1"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2"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3"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4"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5"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6"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7"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8"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9"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0"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1"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2"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3"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4"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5"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3003666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5" y="-9271"/>
            <a:ext cx="12208476" cy="6869339"/>
          </a:xfrm>
          <a:prstGeom prst="rect">
            <a:avLst/>
          </a:prstGeom>
        </p:spPr>
      </p:pic>
      <p:sp>
        <p:nvSpPr>
          <p:cNvPr id="10" name="Shape 25"/>
          <p:cNvSpPr/>
          <p:nvPr/>
        </p:nvSpPr>
        <p:spPr>
          <a:xfrm>
            <a:off x="1631092" y="5305168"/>
            <a:ext cx="6705600" cy="1113650"/>
          </a:xfrm>
          <a:prstGeom prst="rect">
            <a:avLst/>
          </a:prstGeom>
          <a:solidFill>
            <a:schemeClr val="bg1">
              <a:alpha val="50000"/>
            </a:schemeClr>
          </a:solidFill>
          <a:ln>
            <a:noFill/>
          </a:ln>
          <a:effectLst/>
        </p:spPr>
        <p:style>
          <a:lnRef idx="0">
            <a:scrgbClr r="0" g="0" b="0"/>
          </a:lnRef>
          <a:fillRef idx="0">
            <a:scrgbClr r="0" g="0" b="0"/>
          </a:fillRef>
          <a:effectRef idx="0">
            <a:scrgbClr r="0" g="0" b="0"/>
          </a:effectRef>
          <a:fontRef idx="minor">
            <a:schemeClr val="lt1"/>
          </a:fontRef>
        </p:style>
        <p:txBody>
          <a:bodyPr lIns="0" tIns="0" rIns="0" bIns="0" anchor="ctr">
            <a:prstTxWarp prst="textPlain">
              <a:avLst/>
            </a:prstTxWarp>
          </a:bodyPr>
          <a:lstStyle/>
          <a:p>
            <a:pPr algn="just">
              <a:lnSpc>
                <a:spcPct val="150000"/>
              </a:lnSpc>
              <a:buFont typeface="Wingdings" pitchFamily="2" charset="2"/>
              <a:buChar char="ü"/>
            </a:pP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3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YEARS</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      $ </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300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THOUSAND</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 -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 3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MILLIONS</a:t>
            </a:r>
          </a:p>
          <a:p>
            <a:pPr algn="just">
              <a:lnSpc>
                <a:spcPct val="150000"/>
              </a:lnSpc>
              <a:buFont typeface="Wingdings" pitchFamily="2" charset="2"/>
              <a:buChar char="ü"/>
            </a:pP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5</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 YEARS</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3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MILLION           -    $ </a:t>
            </a:r>
            <a:r>
              <a:rPr lang="ru-RU" b="1" cap="all" dirty="0" smtClean="0">
                <a:ln w="0"/>
                <a:solidFill>
                  <a:prstClr val="black"/>
                </a:solidFill>
                <a:effectLst>
                  <a:reflection blurRad="12700" stA="50000" endPos="50000" dist="5000" dir="5400000" sy="-100000" rotWithShape="0"/>
                </a:effectLst>
                <a:latin typeface="Century Gothic" panose="020B0502020202020204" pitchFamily="34" charset="0"/>
              </a:rPr>
              <a:t>10 </a:t>
            </a:r>
            <a:r>
              <a:rPr lang="en-US" b="1" cap="all" dirty="0" smtClean="0">
                <a:ln w="0"/>
                <a:solidFill>
                  <a:prstClr val="black"/>
                </a:solidFill>
                <a:effectLst>
                  <a:reflection blurRad="12700" stA="50000" endPos="50000" dist="5000" dir="5400000" sy="-100000" rotWithShape="0"/>
                </a:effectLst>
                <a:latin typeface="Century Gothic" panose="020B0502020202020204" pitchFamily="34" charset="0"/>
              </a:rPr>
              <a:t>MILLIONS</a:t>
            </a:r>
          </a:p>
          <a:p>
            <a:pPr algn="just">
              <a:lnSpc>
                <a:spcPct val="150000"/>
              </a:lnSpc>
              <a:buFont typeface="Wingdings" pitchFamily="2" charset="2"/>
              <a:buChar char="ü"/>
            </a:pPr>
            <a:r>
              <a:rPr lang="en-US" b="1" cap="all" dirty="0" smtClean="0">
                <a:ln w="0"/>
                <a:solidFill>
                  <a:prstClr val="black"/>
                </a:solidFill>
                <a:effectLst/>
                <a:latin typeface="Century Gothic" panose="020B0502020202020204" pitchFamily="34" charset="0"/>
              </a:rPr>
              <a:t> </a:t>
            </a:r>
            <a:r>
              <a:rPr lang="ru-RU" b="1" cap="all" dirty="0" smtClean="0">
                <a:ln w="0"/>
                <a:solidFill>
                  <a:prstClr val="black"/>
                </a:solidFill>
                <a:effectLst/>
                <a:latin typeface="Century Gothic" panose="020B0502020202020204" pitchFamily="34" charset="0"/>
              </a:rPr>
              <a:t>7</a:t>
            </a:r>
            <a:r>
              <a:rPr lang="en-US" b="1" cap="all" dirty="0" smtClean="0">
                <a:ln w="0"/>
                <a:solidFill>
                  <a:prstClr val="black"/>
                </a:solidFill>
                <a:effectLst/>
                <a:latin typeface="Century Gothic" panose="020B0502020202020204" pitchFamily="34" charset="0"/>
              </a:rPr>
              <a:t> YEARS</a:t>
            </a:r>
            <a:r>
              <a:rPr lang="ru-RU" b="1" cap="all" dirty="0" smtClean="0">
                <a:ln w="0"/>
                <a:solidFill>
                  <a:prstClr val="black"/>
                </a:solidFill>
                <a:effectLst/>
                <a:latin typeface="Century Gothic" panose="020B0502020202020204" pitchFamily="34" charset="0"/>
              </a:rPr>
              <a:t> </a:t>
            </a:r>
            <a:r>
              <a:rPr lang="ru-RU" b="1" cap="all" dirty="0">
                <a:ln w="0"/>
                <a:solidFill>
                  <a:prstClr val="black"/>
                </a:solidFill>
                <a:latin typeface="Century Gothic" panose="020B0502020202020204" pitchFamily="34" charset="0"/>
              </a:rPr>
              <a:t> </a:t>
            </a:r>
            <a:r>
              <a:rPr lang="ru-RU" b="1" cap="all" dirty="0" smtClean="0">
                <a:ln w="0"/>
                <a:solidFill>
                  <a:prstClr val="black"/>
                </a:solidFill>
                <a:latin typeface="Century Gothic" panose="020B0502020202020204" pitchFamily="34" charset="0"/>
              </a:rPr>
              <a:t>       </a:t>
            </a:r>
            <a:r>
              <a:rPr lang="en-US" b="1" cap="all" dirty="0" smtClean="0">
                <a:ln w="0"/>
                <a:solidFill>
                  <a:prstClr val="black"/>
                </a:solidFill>
                <a:latin typeface="Century Gothic" panose="020B0502020202020204" pitchFamily="34" charset="0"/>
              </a:rPr>
              <a:t>$ </a:t>
            </a:r>
            <a:r>
              <a:rPr lang="en-US" b="1" cap="all" dirty="0">
                <a:ln w="0"/>
                <a:solidFill>
                  <a:prstClr val="black"/>
                </a:solidFill>
                <a:latin typeface="Century Gothic" panose="020B0502020202020204" pitchFamily="34" charset="0"/>
              </a:rPr>
              <a:t>10 MILLIONS</a:t>
            </a:r>
            <a:r>
              <a:rPr lang="ru-RU" b="1" cap="all" dirty="0" smtClean="0">
                <a:ln w="0"/>
                <a:solidFill>
                  <a:prstClr val="black"/>
                </a:solidFill>
                <a:effectLst/>
                <a:latin typeface="Century Gothic" panose="020B0502020202020204" pitchFamily="34" charset="0"/>
              </a:rPr>
              <a:t>           </a:t>
            </a:r>
            <a:r>
              <a:rPr lang="en-US" b="1" cap="all" dirty="0" smtClean="0">
                <a:ln w="0"/>
                <a:solidFill>
                  <a:prstClr val="black"/>
                </a:solidFill>
                <a:effectLst/>
                <a:latin typeface="Century Gothic" panose="020B0502020202020204" pitchFamily="34" charset="0"/>
              </a:rPr>
              <a:t>OVER</a:t>
            </a:r>
            <a:r>
              <a:rPr lang="ru-RU" b="1" cap="all" dirty="0" smtClean="0">
                <a:ln w="0"/>
                <a:solidFill>
                  <a:prstClr val="black"/>
                </a:solidFill>
                <a:effectLst/>
                <a:latin typeface="Century Gothic" panose="020B0502020202020204" pitchFamily="34" charset="0"/>
              </a:rPr>
              <a:t> </a:t>
            </a:r>
            <a:r>
              <a:rPr lang="en-US" b="1" cap="all" dirty="0" smtClean="0">
                <a:ln w="0"/>
                <a:solidFill>
                  <a:prstClr val="black"/>
                </a:solidFill>
                <a:effectLst/>
                <a:latin typeface="Century Gothic" panose="020B0502020202020204" pitchFamily="34" charset="0"/>
              </a:rPr>
              <a:t>                    -</a:t>
            </a:r>
            <a:endParaRPr lang="ru-RU" b="1" cap="all" dirty="0">
              <a:ln w="0"/>
              <a:solidFill>
                <a:prstClr val="black"/>
              </a:solidFill>
              <a:effectLst/>
              <a:latin typeface="Century Gothic" panose="020B0502020202020204" pitchFamily="34" charset="0"/>
            </a:endParaRPr>
          </a:p>
        </p:txBody>
      </p:sp>
      <p:sp>
        <p:nvSpPr>
          <p:cNvPr id="2" name="Заголовок 1"/>
          <p:cNvSpPr>
            <a:spLocks noGrp="1"/>
          </p:cNvSpPr>
          <p:nvPr>
            <p:ph type="title"/>
          </p:nvPr>
        </p:nvSpPr>
        <p:spPr>
          <a:xfrm>
            <a:off x="991815" y="769173"/>
            <a:ext cx="9170004" cy="1477019"/>
          </a:xfrm>
        </p:spPr>
        <p:txBody>
          <a:bodyPr>
            <a:normAutofit/>
          </a:bodyPr>
          <a:lstStyle/>
          <a:p>
            <a:pPr algn="ctr"/>
            <a:r>
              <a:rPr lang="en-US" sz="3000" b="1" dirty="0">
                <a:solidFill>
                  <a:srgbClr val="173A87"/>
                </a:solidFill>
                <a:latin typeface="Century Gothic" panose="020B0502020202020204" pitchFamily="34" charset="0"/>
                <a:ea typeface="+mn-ea"/>
                <a:cs typeface="+mn-cs"/>
              </a:rPr>
              <a:t>In order to </a:t>
            </a:r>
            <a:r>
              <a:rPr lang="en-US" sz="3000" b="1" dirty="0" smtClean="0">
                <a:solidFill>
                  <a:srgbClr val="173A87"/>
                </a:solidFill>
                <a:latin typeface="Century Gothic" panose="020B0502020202020204" pitchFamily="34" charset="0"/>
                <a:ea typeface="+mn-ea"/>
                <a:cs typeface="+mn-cs"/>
              </a:rPr>
              <a:t>stimulate the </a:t>
            </a:r>
            <a:r>
              <a:rPr lang="en-US" sz="3000" b="1" dirty="0">
                <a:solidFill>
                  <a:srgbClr val="173A87"/>
                </a:solidFill>
                <a:latin typeface="Century Gothic" panose="020B0502020202020204" pitchFamily="34" charset="0"/>
                <a:ea typeface="+mn-ea"/>
                <a:cs typeface="+mn-cs"/>
              </a:rPr>
              <a:t>direct private foreign investments</a:t>
            </a:r>
            <a:endParaRPr lang="ru-RU" sz="3000" b="1" dirty="0">
              <a:solidFill>
                <a:srgbClr val="173A87"/>
              </a:solidFill>
              <a:latin typeface="Century Gothic" panose="020B0502020202020204" pitchFamily="34" charset="0"/>
              <a:ea typeface="+mn-ea"/>
              <a:cs typeface="+mn-cs"/>
            </a:endParaRPr>
          </a:p>
        </p:txBody>
      </p:sp>
      <p:sp>
        <p:nvSpPr>
          <p:cNvPr id="3" name="Объект 2"/>
          <p:cNvSpPr>
            <a:spLocks noGrp="1"/>
          </p:cNvSpPr>
          <p:nvPr>
            <p:ph idx="1"/>
          </p:nvPr>
        </p:nvSpPr>
        <p:spPr>
          <a:xfrm>
            <a:off x="1164826" y="2131042"/>
            <a:ext cx="10607039" cy="2652104"/>
          </a:xfrm>
        </p:spPr>
        <p:txBody>
          <a:bodyPr>
            <a:noAutofit/>
          </a:bodyPr>
          <a:lstStyle/>
          <a:p>
            <a:pPr marL="0" indent="0" algn="just">
              <a:buNone/>
            </a:pPr>
            <a:r>
              <a:rPr lang="en-US" sz="2000" b="1" dirty="0">
                <a:latin typeface="Century Gothic" panose="020B0502020202020204" pitchFamily="34" charset="0"/>
              </a:rPr>
              <a:t>The ventures that seek direct private foreign investments and specialize on providing service (tourism, hotels and other tourism related services) in sphere of economics are exempt from paying</a:t>
            </a:r>
            <a:r>
              <a:rPr lang="ru-RU" sz="2000" b="1" dirty="0">
                <a:latin typeface="Century Gothic" panose="020B0502020202020204" pitchFamily="34" charset="0"/>
              </a:rPr>
              <a:t>:</a:t>
            </a:r>
          </a:p>
          <a:p>
            <a:pPr lvl="1" algn="just">
              <a:buFont typeface="Wingdings" panose="05000000000000000000" pitchFamily="2" charset="2"/>
              <a:buChar char="Ø"/>
            </a:pPr>
            <a:r>
              <a:rPr lang="en-US" sz="2000" b="1" dirty="0">
                <a:latin typeface="Century Gothic" panose="020B0502020202020204" pitchFamily="34" charset="0"/>
              </a:rPr>
              <a:t>I</a:t>
            </a:r>
            <a:r>
              <a:rPr lang="en-US" sz="2000" b="1" dirty="0" smtClean="0">
                <a:latin typeface="Century Gothic" panose="020B0502020202020204" pitchFamily="34" charset="0"/>
              </a:rPr>
              <a:t>ncome tax </a:t>
            </a:r>
            <a:r>
              <a:rPr lang="en-US" sz="2000" b="1" dirty="0">
                <a:latin typeface="Century Gothic" panose="020B0502020202020204" pitchFamily="34" charset="0"/>
              </a:rPr>
              <a:t>for legal entities; </a:t>
            </a:r>
          </a:p>
          <a:p>
            <a:pPr lvl="1" algn="just">
              <a:buFont typeface="Wingdings" panose="05000000000000000000" pitchFamily="2" charset="2"/>
              <a:buChar char="Ø"/>
            </a:pPr>
            <a:r>
              <a:rPr lang="en-US" sz="2000" b="1" dirty="0">
                <a:latin typeface="Century Gothic" panose="020B0502020202020204" pitchFamily="34" charset="0"/>
              </a:rPr>
              <a:t>P</a:t>
            </a:r>
            <a:r>
              <a:rPr lang="en-US" sz="2000" b="1" dirty="0" smtClean="0">
                <a:latin typeface="Century Gothic" panose="020B0502020202020204" pitchFamily="34" charset="0"/>
              </a:rPr>
              <a:t>roperty </a:t>
            </a:r>
            <a:r>
              <a:rPr lang="en-US" sz="2000" b="1" dirty="0">
                <a:latin typeface="Century Gothic" panose="020B0502020202020204" pitchFamily="34" charset="0"/>
              </a:rPr>
              <a:t>tax;</a:t>
            </a:r>
            <a:endParaRPr lang="ru-RU" sz="2000" b="1" dirty="0">
              <a:latin typeface="Century Gothic" panose="020B0502020202020204" pitchFamily="34" charset="0"/>
            </a:endParaRPr>
          </a:p>
          <a:p>
            <a:pPr lvl="1" algn="just">
              <a:buFont typeface="Wingdings" panose="05000000000000000000" pitchFamily="2" charset="2"/>
              <a:buChar char="Ø"/>
            </a:pPr>
            <a:r>
              <a:rPr lang="ru-RU" sz="2000" b="1" dirty="0" smtClean="0">
                <a:latin typeface="Century Gothic" panose="020B0502020202020204" pitchFamily="34" charset="0"/>
              </a:rPr>
              <a:t>«</a:t>
            </a:r>
            <a:r>
              <a:rPr lang="en-US" sz="2000" b="1" dirty="0" smtClean="0">
                <a:latin typeface="Century Gothic" panose="020B0502020202020204" pitchFamily="34" charset="0"/>
              </a:rPr>
              <a:t>Improvement </a:t>
            </a:r>
            <a:r>
              <a:rPr lang="en-US" sz="2000" b="1" dirty="0">
                <a:latin typeface="Century Gothic" panose="020B0502020202020204" pitchFamily="34" charset="0"/>
              </a:rPr>
              <a:t>and development of social </a:t>
            </a:r>
            <a:r>
              <a:rPr lang="en-US" sz="2000" b="1" dirty="0" smtClean="0">
                <a:latin typeface="Century Gothic" panose="020B0502020202020204" pitchFamily="34" charset="0"/>
              </a:rPr>
              <a:t>infrastructure</a:t>
            </a:r>
            <a:r>
              <a:rPr lang="ru-RU" sz="2000" b="1" dirty="0" smtClean="0">
                <a:latin typeface="Century Gothic" panose="020B0502020202020204" pitchFamily="34" charset="0"/>
              </a:rPr>
              <a:t>»</a:t>
            </a:r>
            <a:r>
              <a:rPr lang="en-US" sz="2000" b="1" dirty="0" smtClean="0">
                <a:latin typeface="Century Gothic" panose="020B0502020202020204" pitchFamily="34" charset="0"/>
              </a:rPr>
              <a:t> tax;</a:t>
            </a:r>
          </a:p>
          <a:p>
            <a:pPr lvl="1" algn="just">
              <a:buFont typeface="Wingdings" panose="05000000000000000000" pitchFamily="2" charset="2"/>
              <a:buChar char="Ø"/>
            </a:pPr>
            <a:r>
              <a:rPr lang="en-US" sz="2000" b="1" dirty="0">
                <a:latin typeface="Century Gothic" panose="020B0502020202020204" pitchFamily="34" charset="0"/>
              </a:rPr>
              <a:t>O</a:t>
            </a:r>
            <a:r>
              <a:rPr lang="en-US" sz="2000" b="1" dirty="0" smtClean="0">
                <a:latin typeface="Century Gothic" panose="020B0502020202020204" pitchFamily="34" charset="0"/>
              </a:rPr>
              <a:t>ne-time </a:t>
            </a:r>
            <a:r>
              <a:rPr lang="en-US" sz="2000" b="1" dirty="0">
                <a:latin typeface="Century Gothic" panose="020B0502020202020204" pitchFamily="34" charset="0"/>
              </a:rPr>
              <a:t>fee for micro/small </a:t>
            </a:r>
            <a:r>
              <a:rPr lang="en-US" sz="2000" b="1" dirty="0" smtClean="0">
                <a:latin typeface="Century Gothic" panose="020B0502020202020204" pitchFamily="34" charset="0"/>
              </a:rPr>
              <a:t>ventures;</a:t>
            </a:r>
          </a:p>
          <a:p>
            <a:pPr lvl="1" algn="just">
              <a:buFont typeface="Wingdings" panose="05000000000000000000" pitchFamily="2" charset="2"/>
              <a:buChar char="Ø"/>
            </a:pPr>
            <a:r>
              <a:rPr lang="en-US" sz="2000" b="1" dirty="0">
                <a:latin typeface="Century Gothic" panose="020B0502020202020204" pitchFamily="34" charset="0"/>
              </a:rPr>
              <a:t>M</a:t>
            </a:r>
            <a:r>
              <a:rPr lang="en-US" sz="2000" b="1" dirty="0" smtClean="0">
                <a:latin typeface="Century Gothic" panose="020B0502020202020204" pitchFamily="34" charset="0"/>
              </a:rPr>
              <a:t>andatory fee to the </a:t>
            </a:r>
            <a:r>
              <a:rPr lang="ru-RU" sz="2000" b="1" dirty="0" smtClean="0">
                <a:latin typeface="Century Gothic" panose="020B0502020202020204" pitchFamily="34" charset="0"/>
              </a:rPr>
              <a:t>«</a:t>
            </a:r>
            <a:r>
              <a:rPr lang="en-US" sz="2000" b="1" dirty="0" smtClean="0">
                <a:latin typeface="Century Gothic" panose="020B0502020202020204" pitchFamily="34" charset="0"/>
              </a:rPr>
              <a:t>Republic Road Fund</a:t>
            </a:r>
            <a:r>
              <a:rPr lang="ru-RU" sz="2000" b="1" dirty="0" smtClean="0">
                <a:latin typeface="Century Gothic" panose="020B0502020202020204" pitchFamily="34" charset="0"/>
              </a:rPr>
              <a:t>»</a:t>
            </a:r>
            <a:r>
              <a:rPr lang="en-US" sz="2000" b="1" dirty="0" smtClean="0">
                <a:latin typeface="Century Gothic" panose="020B0502020202020204" pitchFamily="34" charset="0"/>
              </a:rPr>
              <a:t>;</a:t>
            </a:r>
            <a:endParaRPr lang="ru-RU" sz="2000" b="1" dirty="0" smtClean="0">
              <a:latin typeface="Century Gothic" panose="020B0502020202020204" pitchFamily="34" charset="0"/>
            </a:endParaRPr>
          </a:p>
          <a:p>
            <a:pPr marL="0" indent="0" algn="just">
              <a:buNone/>
            </a:pPr>
            <a:r>
              <a:rPr lang="en-US" sz="2000" b="1" dirty="0">
                <a:latin typeface="Century Gothic" panose="020B0502020202020204" pitchFamily="34" charset="0"/>
              </a:rPr>
              <a:t>with the volume of private foreign </a:t>
            </a:r>
            <a:r>
              <a:rPr lang="en-US" sz="2000" b="1" dirty="0" smtClean="0">
                <a:latin typeface="Century Gothic" panose="020B0502020202020204" pitchFamily="34" charset="0"/>
              </a:rPr>
              <a:t>investments:</a:t>
            </a:r>
            <a:endParaRPr lang="ru-RU" sz="2000" b="1" dirty="0">
              <a:latin typeface="Century Gothic" panose="020B0502020202020204" pitchFamily="34" charset="0"/>
            </a:endParaRPr>
          </a:p>
        </p:txBody>
      </p:sp>
      <p:sp>
        <p:nvSpPr>
          <p:cNvPr id="7" name="Slide Number">
            <a:extLst>
              <a:ext uri="{FF2B5EF4-FFF2-40B4-BE49-F238E27FC236}">
                <a16:creationId xmlns:a16="http://schemas.microsoft.com/office/drawing/2014/main" xmlns="" id="{8AF8DDFB-2A72-4E7B-99DA-A13179D0E20B}"/>
              </a:ext>
            </a:extLst>
          </p:cNvPr>
          <p:cNvSpPr txBox="1">
            <a:spLocks/>
          </p:cNvSpPr>
          <p:nvPr/>
        </p:nvSpPr>
        <p:spPr bwMode="gray">
          <a:xfrm>
            <a:off x="11247120" y="6418818"/>
            <a:ext cx="388730" cy="123111"/>
          </a:xfrm>
          <a:prstGeom prst="rect">
            <a:avLst/>
          </a:prstGeom>
        </p:spPr>
        <p:txBody>
          <a:bodyPr vert="horz" wrap="square" lIns="0" tIns="0" rIns="0" bIns="0" rtlCol="0" anchor="ctr">
            <a:spAutoFit/>
          </a:bodyPr>
          <a:lstStyle>
            <a:defPPr>
              <a:defRPr lang="ru-RU"/>
            </a:defPPr>
            <a:lvl1pPr>
              <a:defRPr sz="1000" baseline="0">
                <a:latin typeface="+mn-lt"/>
              </a:defRPr>
            </a:lvl1pPr>
          </a:lstStyle>
          <a:p>
            <a:r>
              <a:rPr lang="ru-RU" sz="800" dirty="0" smtClean="0">
                <a:solidFill>
                  <a:prstClr val="white"/>
                </a:solidFill>
              </a:rPr>
              <a:t>5</a:t>
            </a:r>
            <a:endParaRPr lang="ru-RU" sz="800" dirty="0">
              <a:solidFill>
                <a:prstClr val="white"/>
              </a:solidFill>
            </a:endParaRPr>
          </a:p>
        </p:txBody>
      </p:sp>
      <p:pic>
        <p:nvPicPr>
          <p:cNvPr id="13"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9" name="Group 313"/>
          <p:cNvGrpSpPr>
            <a:grpSpLocks/>
          </p:cNvGrpSpPr>
          <p:nvPr/>
        </p:nvGrpSpPr>
        <p:grpSpPr bwMode="auto">
          <a:xfrm>
            <a:off x="10091351" y="22560"/>
            <a:ext cx="2043158" cy="631464"/>
            <a:chOff x="0" y="0"/>
            <a:chExt cx="7115566" cy="4144132"/>
          </a:xfrm>
        </p:grpSpPr>
        <p:sp>
          <p:nvSpPr>
            <p:cNvPr id="11"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2895595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456" y="311727"/>
            <a:ext cx="9195954" cy="1194956"/>
          </a:xfrm>
        </p:spPr>
        <p:txBody>
          <a:bodyPr>
            <a:normAutofit/>
          </a:bodyPr>
          <a:lstStyle/>
          <a:p>
            <a:pPr lvl="0" algn="ctr">
              <a:lnSpc>
                <a:spcPct val="100000"/>
              </a:lnSpc>
              <a:spcBef>
                <a:spcPts val="0"/>
              </a:spcBef>
            </a:pPr>
            <a:r>
              <a:rPr lang="en-US" sz="2800" b="1" spc="0" dirty="0">
                <a:solidFill>
                  <a:srgbClr val="002060"/>
                </a:solidFill>
                <a:latin typeface="Century Gothic" panose="020B0502020202020204" pitchFamily="34" charset="0"/>
              </a:rPr>
              <a:t>Construction and modernization of hotels </a:t>
            </a:r>
            <a:r>
              <a:rPr lang="en-US" sz="2800" b="1" spc="0" dirty="0" smtClean="0">
                <a:solidFill>
                  <a:srgbClr val="002060"/>
                </a:solidFill>
                <a:latin typeface="Century Gothic" panose="020B0502020202020204" pitchFamily="34" charset="0"/>
              </a:rPr>
              <a:t>and nearby </a:t>
            </a:r>
            <a:r>
              <a:rPr lang="en-US" sz="2800" b="1" spc="0" dirty="0">
                <a:solidFill>
                  <a:srgbClr val="002060"/>
                </a:solidFill>
                <a:latin typeface="Century Gothic" panose="020B0502020202020204" pitchFamily="34" charset="0"/>
              </a:rPr>
              <a:t>infrastructure</a:t>
            </a:r>
            <a:endParaRPr lang="ru-RU" dirty="0"/>
          </a:p>
        </p:txBody>
      </p:sp>
      <p:sp>
        <p:nvSpPr>
          <p:cNvPr id="4" name="Объект 2"/>
          <p:cNvSpPr txBox="1">
            <a:spLocks noGrp="1"/>
          </p:cNvSpPr>
          <p:nvPr>
            <p:ph idx="1"/>
          </p:nvPr>
        </p:nvSpPr>
        <p:spPr>
          <a:xfrm>
            <a:off x="623454" y="1804170"/>
            <a:ext cx="10532225" cy="4023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prstClr val="black"/>
                </a:solidFill>
                <a:latin typeface="Century Gothic" panose="020B0502020202020204" pitchFamily="34" charset="0"/>
              </a:rPr>
              <a:t>Ventures that are commissioning </a:t>
            </a:r>
            <a:r>
              <a:rPr lang="en-US" dirty="0">
                <a:solidFill>
                  <a:prstClr val="black"/>
                </a:solidFill>
                <a:latin typeface="Century Gothic" panose="020B0502020202020204" pitchFamily="34" charset="0"/>
              </a:rPr>
              <a:t>hotels at level of no less than 4 stars are exempt (for 5 years) </a:t>
            </a:r>
            <a:r>
              <a:rPr lang="en-US" dirty="0" smtClean="0">
                <a:solidFill>
                  <a:prstClr val="black"/>
                </a:solidFill>
                <a:latin typeface="Century Gothic" panose="020B0502020202020204" pitchFamily="34" charset="0"/>
              </a:rPr>
              <a:t>from </a:t>
            </a:r>
            <a:r>
              <a:rPr lang="en-US" dirty="0">
                <a:solidFill>
                  <a:prstClr val="black"/>
                </a:solidFill>
                <a:latin typeface="Century Gothic" panose="020B0502020202020204" pitchFamily="34" charset="0"/>
              </a:rPr>
              <a:t>paying </a:t>
            </a:r>
            <a:r>
              <a:rPr lang="en-US" dirty="0" smtClean="0">
                <a:solidFill>
                  <a:prstClr val="black"/>
                </a:solidFill>
                <a:latin typeface="Century Gothic" panose="020B0502020202020204" pitchFamily="34" charset="0"/>
              </a:rPr>
              <a:t>for</a:t>
            </a:r>
            <a:r>
              <a:rPr lang="ru-RU" dirty="0" smtClean="0">
                <a:solidFill>
                  <a:prstClr val="black"/>
                </a:solidFill>
                <a:latin typeface="Century Gothic" panose="020B0502020202020204" pitchFamily="34" charset="0"/>
              </a:rPr>
              <a:t>:</a:t>
            </a:r>
          </a:p>
          <a:p>
            <a:pPr lvl="1">
              <a:buFont typeface="Wingdings" panose="05000000000000000000" pitchFamily="2" charset="2"/>
              <a:buChar char="Ø"/>
            </a:pPr>
            <a:r>
              <a:rPr lang="en-US" dirty="0" smtClean="0">
                <a:solidFill>
                  <a:prstClr val="black"/>
                </a:solidFill>
                <a:latin typeface="Century Gothic" panose="020B0502020202020204" pitchFamily="34" charset="0"/>
              </a:rPr>
              <a:t>    Income tax</a:t>
            </a:r>
            <a:r>
              <a:rPr lang="ru-RU" dirty="0" smtClean="0">
                <a:solidFill>
                  <a:prstClr val="black"/>
                </a:solidFill>
                <a:latin typeface="Century Gothic" panose="020B0502020202020204" pitchFamily="34" charset="0"/>
              </a:rPr>
              <a:t>; </a:t>
            </a:r>
          </a:p>
          <a:p>
            <a:pPr lvl="1">
              <a:buFont typeface="Wingdings" panose="05000000000000000000" pitchFamily="2" charset="2"/>
              <a:buChar char="Ø"/>
            </a:pPr>
            <a:r>
              <a:rPr lang="en-US" dirty="0" smtClean="0">
                <a:solidFill>
                  <a:prstClr val="black"/>
                </a:solidFill>
                <a:latin typeface="Century Gothic" panose="020B0502020202020204" pitchFamily="34" charset="0"/>
              </a:rPr>
              <a:t>    </a:t>
            </a:r>
            <a:r>
              <a:rPr lang="en-US" dirty="0">
                <a:solidFill>
                  <a:prstClr val="black"/>
                </a:solidFill>
                <a:latin typeface="Century Gothic" panose="020B0502020202020204" pitchFamily="34" charset="0"/>
              </a:rPr>
              <a:t>L</a:t>
            </a:r>
            <a:r>
              <a:rPr lang="en-US" dirty="0" smtClean="0">
                <a:solidFill>
                  <a:prstClr val="black"/>
                </a:solidFill>
                <a:latin typeface="Century Gothic" panose="020B0502020202020204" pitchFamily="34" charset="0"/>
              </a:rPr>
              <a:t>and tax</a:t>
            </a:r>
            <a:r>
              <a:rPr lang="ru-RU" dirty="0" smtClean="0">
                <a:solidFill>
                  <a:prstClr val="black"/>
                </a:solidFill>
                <a:latin typeface="Century Gothic" panose="020B0502020202020204" pitchFamily="34" charset="0"/>
              </a:rPr>
              <a:t>;</a:t>
            </a:r>
          </a:p>
          <a:p>
            <a:pPr lvl="1">
              <a:buFont typeface="Wingdings" panose="05000000000000000000" pitchFamily="2" charset="2"/>
              <a:buChar char="Ø"/>
            </a:pPr>
            <a:r>
              <a:rPr lang="en-US" dirty="0" smtClean="0">
                <a:solidFill>
                  <a:prstClr val="black"/>
                </a:solidFill>
                <a:latin typeface="Century Gothic" panose="020B0502020202020204" pitchFamily="34" charset="0"/>
              </a:rPr>
              <a:t>    Property tax</a:t>
            </a:r>
            <a:r>
              <a:rPr lang="ru-RU" dirty="0" smtClean="0">
                <a:solidFill>
                  <a:prstClr val="black"/>
                </a:solidFill>
                <a:latin typeface="Century Gothic" panose="020B0502020202020204" pitchFamily="34" charset="0"/>
              </a:rPr>
              <a:t>; </a:t>
            </a:r>
          </a:p>
          <a:p>
            <a:pPr lvl="1">
              <a:buFont typeface="Wingdings" panose="05000000000000000000" pitchFamily="2" charset="2"/>
              <a:buChar char="Ø"/>
            </a:pPr>
            <a:r>
              <a:rPr lang="en-US" dirty="0" smtClean="0">
                <a:solidFill>
                  <a:prstClr val="black"/>
                </a:solidFill>
                <a:latin typeface="Century Gothic" panose="020B0502020202020204" pitchFamily="34" charset="0"/>
              </a:rPr>
              <a:t>    Unified tax fee;</a:t>
            </a:r>
            <a:endParaRPr lang="ru-RU" dirty="0" smtClean="0">
              <a:solidFill>
                <a:prstClr val="black"/>
              </a:solidFill>
              <a:latin typeface="Century Gothic" panose="020B0502020202020204" pitchFamily="34" charset="0"/>
            </a:endParaRPr>
          </a:p>
        </p:txBody>
      </p:sp>
      <p:pic>
        <p:nvPicPr>
          <p:cNvPr id="5"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9149" y="2563514"/>
            <a:ext cx="1974068" cy="1499644"/>
          </a:xfrm>
          <a:prstGeom prst="rect">
            <a:avLst/>
          </a:prstGeom>
        </p:spPr>
      </p:pic>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630" y="128566"/>
            <a:ext cx="2137743" cy="795886"/>
          </a:xfrm>
          <a:prstGeom prst="rect">
            <a:avLst/>
          </a:prstGeom>
        </p:spPr>
      </p:pic>
      <p:pic>
        <p:nvPicPr>
          <p:cNvPr id="7"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08476" cy="6869339"/>
          </a:xfrm>
          <a:prstGeom prst="rect">
            <a:avLst/>
          </a:prstGeom>
        </p:spPr>
      </p:pic>
      <p:sp>
        <p:nvSpPr>
          <p:cNvPr id="8" name="Заголовок 1"/>
          <p:cNvSpPr txBox="1">
            <a:spLocks/>
          </p:cNvSpPr>
          <p:nvPr/>
        </p:nvSpPr>
        <p:spPr>
          <a:xfrm>
            <a:off x="1087394" y="527050"/>
            <a:ext cx="10266405" cy="132556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spcBef>
                <a:spcPts val="0"/>
              </a:spcBef>
            </a:pPr>
            <a:r>
              <a:rPr lang="en-US" sz="2800" b="1" spc="0" dirty="0" smtClean="0">
                <a:solidFill>
                  <a:srgbClr val="002060"/>
                </a:solidFill>
                <a:latin typeface="Century Gothic" panose="020B0502020202020204" pitchFamily="34" charset="0"/>
              </a:rPr>
              <a:t>Construction and modernization of hotels and nearby infrastructure</a:t>
            </a:r>
            <a:endParaRPr lang="ru-RU" dirty="0"/>
          </a:p>
        </p:txBody>
      </p:sp>
      <p:sp>
        <p:nvSpPr>
          <p:cNvPr id="9" name="Объект 2"/>
          <p:cNvSpPr txBox="1">
            <a:spLocks/>
          </p:cNvSpPr>
          <p:nvPr/>
        </p:nvSpPr>
        <p:spPr>
          <a:xfrm>
            <a:off x="807308" y="2386400"/>
            <a:ext cx="10500771" cy="39237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latin typeface="Century Gothic" panose="020B0502020202020204" pitchFamily="34" charset="0"/>
              </a:rPr>
              <a:t>Ventures that are commissioning hotels at level of no less than 4 stars are exempt (for 5 years) from paying for</a:t>
            </a:r>
            <a:r>
              <a:rPr lang="ru-RU" b="1" dirty="0" smtClean="0">
                <a:latin typeface="Century Gothic" panose="020B0502020202020204" pitchFamily="34" charset="0"/>
              </a:rPr>
              <a:t>:</a:t>
            </a:r>
          </a:p>
          <a:p>
            <a:pPr lvl="1">
              <a:buFont typeface="Wingdings" panose="05000000000000000000" pitchFamily="2" charset="2"/>
              <a:buChar char="Ø"/>
            </a:pPr>
            <a:r>
              <a:rPr lang="en-US" sz="2800" b="1" dirty="0" smtClean="0">
                <a:latin typeface="Century Gothic" panose="020B0502020202020204" pitchFamily="34" charset="0"/>
              </a:rPr>
              <a:t>    Income tax</a:t>
            </a:r>
            <a:r>
              <a:rPr lang="ru-RU" sz="2800" b="1" dirty="0" smtClean="0">
                <a:latin typeface="Century Gothic" panose="020B0502020202020204" pitchFamily="34" charset="0"/>
              </a:rPr>
              <a:t>; </a:t>
            </a:r>
          </a:p>
          <a:p>
            <a:pPr lvl="1">
              <a:buFont typeface="Wingdings" panose="05000000000000000000" pitchFamily="2" charset="2"/>
              <a:buChar char="Ø"/>
            </a:pPr>
            <a:r>
              <a:rPr lang="en-US" sz="2800" b="1" dirty="0" smtClean="0">
                <a:latin typeface="Century Gothic" panose="020B0502020202020204" pitchFamily="34" charset="0"/>
              </a:rPr>
              <a:t>    Land tax</a:t>
            </a:r>
            <a:r>
              <a:rPr lang="ru-RU" sz="2800" b="1" dirty="0" smtClean="0">
                <a:latin typeface="Century Gothic" panose="020B0502020202020204" pitchFamily="34" charset="0"/>
              </a:rPr>
              <a:t>;</a:t>
            </a:r>
          </a:p>
          <a:p>
            <a:pPr lvl="1">
              <a:buFont typeface="Wingdings" panose="05000000000000000000" pitchFamily="2" charset="2"/>
              <a:buChar char="Ø"/>
            </a:pPr>
            <a:r>
              <a:rPr lang="en-US" sz="2800" b="1" dirty="0" smtClean="0">
                <a:latin typeface="Century Gothic" panose="020B0502020202020204" pitchFamily="34" charset="0"/>
              </a:rPr>
              <a:t>    Property tax</a:t>
            </a:r>
            <a:r>
              <a:rPr lang="ru-RU" sz="2800" b="1" dirty="0" smtClean="0">
                <a:latin typeface="Century Gothic" panose="020B0502020202020204" pitchFamily="34" charset="0"/>
              </a:rPr>
              <a:t>; </a:t>
            </a:r>
          </a:p>
          <a:p>
            <a:pPr lvl="1">
              <a:buFont typeface="Wingdings" panose="05000000000000000000" pitchFamily="2" charset="2"/>
              <a:buChar char="Ø"/>
            </a:pPr>
            <a:r>
              <a:rPr lang="en-US" sz="2800" b="1" dirty="0" smtClean="0">
                <a:latin typeface="Century Gothic" panose="020B0502020202020204" pitchFamily="34" charset="0"/>
              </a:rPr>
              <a:t>    Unified tax fee;</a:t>
            </a:r>
            <a:endParaRPr lang="ru-RU" sz="2800" b="1" dirty="0" smtClean="0">
              <a:latin typeface="Century Gothic" panose="020B0502020202020204" pitchFamily="34" charset="0"/>
            </a:endParaRPr>
          </a:p>
        </p:txBody>
      </p:sp>
      <p:pic>
        <p:nvPicPr>
          <p:cNvPr id="10" name="Picture 6" descr="Узбекистан лого"/>
          <p:cNvPicPr>
            <a:picLocks noChangeAspect="1" noChangeArrowheads="1"/>
          </p:cNvPicPr>
          <p:nvPr/>
        </p:nvPicPr>
        <p:blipFill>
          <a:blip r:embed="rId5" cstate="print"/>
          <a:srcRect/>
          <a:stretch>
            <a:fillRect/>
          </a:stretch>
        </p:blipFill>
        <p:spPr bwMode="auto">
          <a:xfrm>
            <a:off x="84079" y="22559"/>
            <a:ext cx="1789878" cy="631464"/>
          </a:xfrm>
          <a:prstGeom prst="rect">
            <a:avLst/>
          </a:prstGeom>
          <a:noFill/>
          <a:ln w="9525">
            <a:noFill/>
            <a:miter lim="800000"/>
            <a:headEnd/>
            <a:tailEnd/>
          </a:ln>
        </p:spPr>
      </p:pic>
      <p:grpSp>
        <p:nvGrpSpPr>
          <p:cNvPr id="11" name="Group 313"/>
          <p:cNvGrpSpPr>
            <a:grpSpLocks/>
          </p:cNvGrpSpPr>
          <p:nvPr/>
        </p:nvGrpSpPr>
        <p:grpSpPr bwMode="auto">
          <a:xfrm>
            <a:off x="10206681" y="22560"/>
            <a:ext cx="1985319" cy="631464"/>
            <a:chOff x="0" y="0"/>
            <a:chExt cx="7115566" cy="4144132"/>
          </a:xfrm>
        </p:grpSpPr>
        <p:sp>
          <p:nvSpPr>
            <p:cNvPr id="12"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842446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5"/>
          <p:cNvSpPr/>
          <p:nvPr/>
        </p:nvSpPr>
        <p:spPr>
          <a:xfrm>
            <a:off x="0" y="289742"/>
            <a:ext cx="12191999" cy="82200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anchor="ctr"/>
          <a:lstStyle/>
          <a:p>
            <a:pPr defTabSz="58420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4000" dirty="0">
              <a:solidFill>
                <a:srgbClr val="FFFFFF"/>
              </a:solidFill>
              <a:effectLst>
                <a:outerShdw blurRad="38100" dist="12700" dir="5400000" rotWithShape="0">
                  <a:srgbClr val="000000">
                    <a:alpha val="50000"/>
                  </a:srgbClr>
                </a:outerShdw>
              </a:effectLst>
              <a:sym typeface="Gill Sans"/>
            </a:endParaRPr>
          </a:p>
        </p:txBody>
      </p:sp>
      <p:sp>
        <p:nvSpPr>
          <p:cNvPr id="6" name="Slide Number">
            <a:extLst>
              <a:ext uri="{FF2B5EF4-FFF2-40B4-BE49-F238E27FC236}">
                <a16:creationId xmlns:a16="http://schemas.microsoft.com/office/drawing/2014/main" xmlns="" id="{8AF8DDFB-2A72-4E7B-99DA-A13179D0E20B}"/>
              </a:ext>
            </a:extLst>
          </p:cNvPr>
          <p:cNvSpPr txBox="1">
            <a:spLocks/>
          </p:cNvSpPr>
          <p:nvPr/>
        </p:nvSpPr>
        <p:spPr bwMode="gray">
          <a:xfrm>
            <a:off x="11247120" y="6418818"/>
            <a:ext cx="388730" cy="123111"/>
          </a:xfrm>
          <a:prstGeom prst="rect">
            <a:avLst/>
          </a:prstGeom>
        </p:spPr>
        <p:txBody>
          <a:bodyPr vert="horz" wrap="square" lIns="0" tIns="0" rIns="0" bIns="0" rtlCol="0" anchor="ctr">
            <a:spAutoFit/>
          </a:bodyPr>
          <a:lstStyle>
            <a:defPPr>
              <a:defRPr lang="ru-RU"/>
            </a:defPPr>
            <a:lvl1pPr>
              <a:defRPr sz="1000" baseline="0">
                <a:latin typeface="+mn-lt"/>
              </a:defRPr>
            </a:lvl1pPr>
          </a:lstStyle>
          <a:p>
            <a:r>
              <a:rPr lang="ru-RU" sz="800" dirty="0">
                <a:solidFill>
                  <a:prstClr val="white"/>
                </a:solidFill>
              </a:rPr>
              <a:t>7</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5457295"/>
          </a:xfrm>
          <a:prstGeom prst="rect">
            <a:avLst/>
          </a:prstGeom>
        </p:spPr>
      </p:pic>
      <p:sp>
        <p:nvSpPr>
          <p:cNvPr id="14" name="Объект 2"/>
          <p:cNvSpPr txBox="1">
            <a:spLocks/>
          </p:cNvSpPr>
          <p:nvPr/>
        </p:nvSpPr>
        <p:spPr>
          <a:xfrm>
            <a:off x="864974" y="2734961"/>
            <a:ext cx="10125226" cy="3806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b="1" dirty="0">
                <a:latin typeface="Century Gothic" panose="020B0502020202020204" pitchFamily="34" charset="0"/>
              </a:rPr>
              <a:t>Equipment and spare parts that are not manufactured in Republic of Uzbekistan and are meant to be used for construction (re-construction) of hotels are exempt from paying customs fee (for 5 years) with the exception of fees associated with processing the documents. </a:t>
            </a:r>
            <a:endParaRPr lang="ru-RU" b="1" dirty="0">
              <a:latin typeface="Century Gothic" panose="020B0502020202020204" pitchFamily="34" charset="0"/>
            </a:endParaRPr>
          </a:p>
        </p:txBody>
      </p:sp>
      <p:sp>
        <p:nvSpPr>
          <p:cNvPr id="13" name="Заголовок 1"/>
          <p:cNvSpPr txBox="1">
            <a:spLocks/>
          </p:cNvSpPr>
          <p:nvPr/>
        </p:nvSpPr>
        <p:spPr>
          <a:xfrm>
            <a:off x="2247900" y="815545"/>
            <a:ext cx="7275041" cy="1491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2060"/>
                </a:solidFill>
                <a:latin typeface="Century Gothic" panose="020B0502020202020204" pitchFamily="34" charset="0"/>
              </a:rPr>
              <a:t>Construction and modernization of hotels and nearby infrastructure</a:t>
            </a:r>
            <a:endParaRPr lang="ru-RU" sz="2800" dirty="0">
              <a:solidFill>
                <a:srgbClr val="002060"/>
              </a:solidFill>
              <a:latin typeface="Century Gothic" panose="020B0502020202020204" pitchFamily="34" charset="0"/>
            </a:endParaRPr>
          </a:p>
        </p:txBody>
      </p:sp>
      <p:pic>
        <p:nvPicPr>
          <p:cNvPr id="12"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11" name="Group 313"/>
          <p:cNvGrpSpPr>
            <a:grpSpLocks/>
          </p:cNvGrpSpPr>
          <p:nvPr/>
        </p:nvGrpSpPr>
        <p:grpSpPr bwMode="auto">
          <a:xfrm>
            <a:off x="10256108" y="47996"/>
            <a:ext cx="1919417" cy="606027"/>
            <a:chOff x="0" y="0"/>
            <a:chExt cx="7115566" cy="4144132"/>
          </a:xfrm>
        </p:grpSpPr>
        <p:sp>
          <p:nvSpPr>
            <p:cNvPr id="15"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2"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3"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2138347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60068"/>
          </a:xfrm>
          <a:prstGeom prst="rect">
            <a:avLst/>
          </a:prstGeom>
        </p:spPr>
      </p:pic>
      <p:sp>
        <p:nvSpPr>
          <p:cNvPr id="6" name="Slide Number">
            <a:extLst>
              <a:ext uri="{FF2B5EF4-FFF2-40B4-BE49-F238E27FC236}">
                <a16:creationId xmlns:a16="http://schemas.microsoft.com/office/drawing/2014/main" xmlns="" id="{8AF8DDFB-2A72-4E7B-99DA-A13179D0E20B}"/>
              </a:ext>
            </a:extLst>
          </p:cNvPr>
          <p:cNvSpPr txBox="1">
            <a:spLocks/>
          </p:cNvSpPr>
          <p:nvPr/>
        </p:nvSpPr>
        <p:spPr bwMode="gray">
          <a:xfrm>
            <a:off x="11247120" y="6418818"/>
            <a:ext cx="388730" cy="123111"/>
          </a:xfrm>
          <a:prstGeom prst="rect">
            <a:avLst/>
          </a:prstGeom>
        </p:spPr>
        <p:txBody>
          <a:bodyPr vert="horz" wrap="square" lIns="0" tIns="0" rIns="0" bIns="0" rtlCol="0" anchor="ctr">
            <a:spAutoFit/>
          </a:bodyPr>
          <a:lstStyle>
            <a:defPPr>
              <a:defRPr lang="ru-RU"/>
            </a:defPPr>
            <a:lvl1pPr>
              <a:defRPr sz="1000" baseline="0">
                <a:latin typeface="+mn-lt"/>
              </a:defRPr>
            </a:lvl1pPr>
          </a:lstStyle>
          <a:p>
            <a:r>
              <a:rPr lang="ru-RU" sz="800" dirty="0">
                <a:solidFill>
                  <a:prstClr val="white"/>
                </a:solidFill>
              </a:rPr>
              <a:t>6</a:t>
            </a:r>
          </a:p>
        </p:txBody>
      </p:sp>
      <p:sp>
        <p:nvSpPr>
          <p:cNvPr id="15" name="Объект 2"/>
          <p:cNvSpPr txBox="1">
            <a:spLocks/>
          </p:cNvSpPr>
          <p:nvPr/>
        </p:nvSpPr>
        <p:spPr>
          <a:xfrm>
            <a:off x="1628775" y="2875005"/>
            <a:ext cx="9208766" cy="3468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anose="05000000000000000000" pitchFamily="2" charset="2"/>
              <a:buChar char="§"/>
            </a:pPr>
            <a:r>
              <a:rPr lang="en-US" sz="2400" b="1" dirty="0">
                <a:solidFill>
                  <a:prstClr val="black"/>
                </a:solidFill>
                <a:latin typeface="Century Gothic" panose="020B0502020202020204" pitchFamily="34" charset="0"/>
              </a:rPr>
              <a:t>Subjects of touristic activity - sales turnover from </a:t>
            </a:r>
            <a:r>
              <a:rPr lang="en-US" sz="2400" b="1" dirty="0" smtClean="0">
                <a:solidFill>
                  <a:prstClr val="black"/>
                </a:solidFill>
                <a:latin typeface="Century Gothic" panose="020B0502020202020204" pitchFamily="34" charset="0"/>
              </a:rPr>
              <a:t>VAT</a:t>
            </a:r>
            <a:br>
              <a:rPr lang="en-US" sz="2400" b="1" dirty="0" smtClean="0">
                <a:solidFill>
                  <a:prstClr val="black"/>
                </a:solidFill>
                <a:latin typeface="Century Gothic" panose="020B0502020202020204" pitchFamily="34" charset="0"/>
              </a:rPr>
            </a:br>
            <a:r>
              <a:rPr lang="en-US" sz="2400" b="1" dirty="0" smtClean="0">
                <a:solidFill>
                  <a:prstClr val="black"/>
                </a:solidFill>
                <a:latin typeface="Century Gothic" panose="020B0502020202020204" pitchFamily="34" charset="0"/>
              </a:rPr>
              <a:t>(Value Added Tax).</a:t>
            </a:r>
            <a:endParaRPr lang="en-US" sz="2400" b="1" dirty="0" smtClean="0">
              <a:solidFill>
                <a:prstClr val="black"/>
              </a:solidFill>
              <a:latin typeface="Century Gothic" panose="020B0502020202020204" pitchFamily="34" charset="0"/>
            </a:endParaRPr>
          </a:p>
          <a:p>
            <a:pPr algn="just">
              <a:lnSpc>
                <a:spcPct val="110000"/>
              </a:lnSpc>
              <a:buFont typeface="Wingdings" panose="05000000000000000000" pitchFamily="2" charset="2"/>
              <a:buChar char="§"/>
            </a:pPr>
            <a:r>
              <a:rPr lang="en-US" sz="2400" b="1" dirty="0">
                <a:solidFill>
                  <a:prstClr val="black"/>
                </a:solidFill>
                <a:latin typeface="Century Gothic" panose="020B0502020202020204" pitchFamily="34" charset="0"/>
              </a:rPr>
              <a:t>Land of recreational value (land meant for mass tourism and </a:t>
            </a:r>
            <a:r>
              <a:rPr lang="en-US" sz="2400" b="1" dirty="0" smtClean="0">
                <a:solidFill>
                  <a:prstClr val="black"/>
                </a:solidFill>
                <a:latin typeface="Century Gothic" panose="020B0502020202020204" pitchFamily="34" charset="0"/>
              </a:rPr>
              <a:t>leisure) </a:t>
            </a:r>
            <a:r>
              <a:rPr lang="en-US" sz="2400" b="1" dirty="0">
                <a:solidFill>
                  <a:prstClr val="black"/>
                </a:solidFill>
                <a:latin typeface="Century Gothic" panose="020B0502020202020204" pitchFamily="34" charset="0"/>
              </a:rPr>
              <a:t>- from land tax</a:t>
            </a:r>
            <a:r>
              <a:rPr lang="en-US" sz="2400" b="1" dirty="0" smtClean="0">
                <a:solidFill>
                  <a:prstClr val="black"/>
                </a:solidFill>
                <a:latin typeface="Century Gothic" panose="020B0502020202020204" pitchFamily="34" charset="0"/>
              </a:rPr>
              <a:t>.</a:t>
            </a:r>
          </a:p>
          <a:p>
            <a:pPr algn="just">
              <a:lnSpc>
                <a:spcPct val="110000"/>
              </a:lnSpc>
              <a:buFont typeface="Wingdings" panose="05000000000000000000" pitchFamily="2" charset="2"/>
              <a:buChar char="§"/>
            </a:pPr>
            <a:r>
              <a:rPr lang="en-US" sz="2400" b="1" dirty="0">
                <a:solidFill>
                  <a:prstClr val="black"/>
                </a:solidFill>
                <a:latin typeface="Century Gothic" panose="020B0502020202020204" pitchFamily="34" charset="0"/>
              </a:rPr>
              <a:t>Transfer to the unified tax fee </a:t>
            </a:r>
            <a:r>
              <a:rPr lang="en-US" sz="2400" b="1" dirty="0" smtClean="0">
                <a:solidFill>
                  <a:prstClr val="black"/>
                </a:solidFill>
                <a:latin typeface="Century Gothic" panose="020B0502020202020204" pitchFamily="34" charset="0"/>
              </a:rPr>
              <a:t>system: assuming that the number </a:t>
            </a:r>
            <a:r>
              <a:rPr lang="en-US" sz="2400" b="1" dirty="0">
                <a:solidFill>
                  <a:prstClr val="black"/>
                </a:solidFill>
                <a:latin typeface="Century Gothic" panose="020B0502020202020204" pitchFamily="34" charset="0"/>
              </a:rPr>
              <a:t>of </a:t>
            </a:r>
            <a:r>
              <a:rPr lang="en-US" sz="2400" b="1" dirty="0" smtClean="0">
                <a:solidFill>
                  <a:prstClr val="black"/>
                </a:solidFill>
                <a:latin typeface="Century Gothic" panose="020B0502020202020204" pitchFamily="34" charset="0"/>
              </a:rPr>
              <a:t>employees </a:t>
            </a:r>
            <a:r>
              <a:rPr lang="en-US" sz="2400" b="1" dirty="0">
                <a:solidFill>
                  <a:prstClr val="black"/>
                </a:solidFill>
                <a:latin typeface="Century Gothic" panose="020B0502020202020204" pitchFamily="34" charset="0"/>
              </a:rPr>
              <a:t>being less than 100 (25 before) + 50% of college graduates, that were graduated within </a:t>
            </a:r>
            <a:r>
              <a:rPr lang="en-US" sz="2400" b="1" dirty="0" smtClean="0">
                <a:solidFill>
                  <a:prstClr val="black"/>
                </a:solidFill>
                <a:latin typeface="Century Gothic" panose="020B0502020202020204" pitchFamily="34" charset="0"/>
              </a:rPr>
              <a:t>last 3 </a:t>
            </a:r>
            <a:r>
              <a:rPr lang="en-US" sz="2400" b="1" dirty="0">
                <a:solidFill>
                  <a:prstClr val="black"/>
                </a:solidFill>
                <a:latin typeface="Century Gothic" panose="020B0502020202020204" pitchFamily="34" charset="0"/>
              </a:rPr>
              <a:t>years.</a:t>
            </a:r>
            <a:endParaRPr lang="ru-RU" sz="2400" b="1" dirty="0" smtClean="0">
              <a:solidFill>
                <a:srgbClr val="00B050"/>
              </a:solidFill>
              <a:latin typeface="Century Gothic" panose="020B0502020202020204" pitchFamily="34" charset="0"/>
            </a:endParaRPr>
          </a:p>
        </p:txBody>
      </p:sp>
      <p:sp>
        <p:nvSpPr>
          <p:cNvPr id="16" name="Slide Number">
            <a:extLst>
              <a:ext uri="{FF2B5EF4-FFF2-40B4-BE49-F238E27FC236}">
                <a16:creationId xmlns:a16="http://schemas.microsoft.com/office/drawing/2014/main" xmlns="" id="{8AF8DDFB-2A72-4E7B-99DA-A13179D0E20B}"/>
              </a:ext>
            </a:extLst>
          </p:cNvPr>
          <p:cNvSpPr txBox="1">
            <a:spLocks/>
          </p:cNvSpPr>
          <p:nvPr/>
        </p:nvSpPr>
        <p:spPr bwMode="gray">
          <a:xfrm>
            <a:off x="11247121" y="6418818"/>
            <a:ext cx="388730" cy="123111"/>
          </a:xfrm>
          <a:prstGeom prst="rect">
            <a:avLst/>
          </a:prstGeom>
        </p:spPr>
        <p:txBody>
          <a:bodyPr vert="horz" wrap="square" lIns="0" tIns="0" rIns="0" bIns="0" rtlCol="0" anchor="ctr">
            <a:spAutoFit/>
          </a:bodyPr>
          <a:lstStyle>
            <a:defPPr>
              <a:defRPr lang="ru-RU"/>
            </a:defPPr>
            <a:lvl1pPr>
              <a:defRPr sz="1000" baseline="0">
                <a:latin typeface="+mn-lt"/>
              </a:defRPr>
            </a:lvl1pPr>
          </a:lstStyle>
          <a:p>
            <a:r>
              <a:rPr lang="ru-RU" sz="800" dirty="0">
                <a:solidFill>
                  <a:prstClr val="white"/>
                </a:solidFill>
              </a:rPr>
              <a:t>6</a:t>
            </a:r>
          </a:p>
        </p:txBody>
      </p:sp>
      <p:sp>
        <p:nvSpPr>
          <p:cNvPr id="18" name="Заголовок 1"/>
          <p:cNvSpPr txBox="1">
            <a:spLocks/>
          </p:cNvSpPr>
          <p:nvPr/>
        </p:nvSpPr>
        <p:spPr>
          <a:xfrm>
            <a:off x="1628775" y="1739839"/>
            <a:ext cx="8381702" cy="81389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smtClean="0">
                <a:solidFill>
                  <a:srgbClr val="173A87"/>
                </a:solidFill>
                <a:latin typeface="Century Gothic" panose="020B0502020202020204" pitchFamily="34" charset="0"/>
                <a:ea typeface="+mn-ea"/>
                <a:cs typeface="+mn-cs"/>
              </a:rPr>
              <a:t/>
            </a:r>
            <a:br>
              <a:rPr lang="ru-RU" sz="3600" b="1" dirty="0" smtClean="0">
                <a:solidFill>
                  <a:srgbClr val="173A87"/>
                </a:solidFill>
                <a:latin typeface="Century Gothic" panose="020B0502020202020204" pitchFamily="34" charset="0"/>
                <a:ea typeface="+mn-ea"/>
                <a:cs typeface="+mn-cs"/>
              </a:rPr>
            </a:br>
            <a:r>
              <a:rPr lang="en-US" sz="3600" b="1" dirty="0" smtClean="0">
                <a:solidFill>
                  <a:srgbClr val="173A87"/>
                </a:solidFill>
                <a:latin typeface="Century Gothic" panose="020B0502020202020204" pitchFamily="34" charset="0"/>
                <a:ea typeface="+mn-ea"/>
                <a:cs typeface="+mn-cs"/>
              </a:rPr>
              <a:t>Are exempt from</a:t>
            </a:r>
            <a:r>
              <a:rPr lang="ru-RU" sz="3600" b="1" dirty="0" smtClean="0">
                <a:solidFill>
                  <a:srgbClr val="173A87"/>
                </a:solidFill>
                <a:latin typeface="Century Gothic" panose="020B0502020202020204" pitchFamily="34" charset="0"/>
                <a:ea typeface="+mn-ea"/>
                <a:cs typeface="+mn-cs"/>
              </a:rPr>
              <a:t>:</a:t>
            </a:r>
            <a:endParaRPr lang="ru-RU" sz="3600" b="1" dirty="0">
              <a:solidFill>
                <a:srgbClr val="173A87"/>
              </a:solidFill>
              <a:latin typeface="Century Gothic" panose="020B0502020202020204" pitchFamily="34" charset="0"/>
              <a:ea typeface="+mn-ea"/>
              <a:cs typeface="+mn-cs"/>
            </a:endParaRPr>
          </a:p>
        </p:txBody>
      </p:sp>
      <p:sp>
        <p:nvSpPr>
          <p:cNvPr id="2" name="Заголовок 1"/>
          <p:cNvSpPr>
            <a:spLocks noGrp="1"/>
          </p:cNvSpPr>
          <p:nvPr>
            <p:ph type="title"/>
          </p:nvPr>
        </p:nvSpPr>
        <p:spPr>
          <a:xfrm>
            <a:off x="1526437" y="880532"/>
            <a:ext cx="9248852" cy="859307"/>
          </a:xfrm>
        </p:spPr>
        <p:txBody>
          <a:bodyPr>
            <a:normAutofit fontScale="90000"/>
          </a:bodyPr>
          <a:lstStyle/>
          <a:p>
            <a:pPr algn="ctr"/>
            <a:r>
              <a:rPr lang="en-US" sz="3600" b="1" dirty="0" smtClean="0">
                <a:solidFill>
                  <a:srgbClr val="173A87"/>
                </a:solidFill>
                <a:latin typeface="Century Gothic" panose="020B0502020202020204" pitchFamily="34" charset="0"/>
                <a:ea typeface="+mn-ea"/>
                <a:cs typeface="+mn-cs"/>
              </a:rPr>
              <a:t>Subjects </a:t>
            </a:r>
            <a:r>
              <a:rPr lang="en-US" sz="3600" b="1" dirty="0">
                <a:solidFill>
                  <a:srgbClr val="173A87"/>
                </a:solidFill>
                <a:latin typeface="Century Gothic" panose="020B0502020202020204" pitchFamily="34" charset="0"/>
                <a:ea typeface="+mn-ea"/>
                <a:cs typeface="+mn-cs"/>
              </a:rPr>
              <a:t>of Entrepreneur </a:t>
            </a:r>
            <a:r>
              <a:rPr lang="en-US" sz="3600" b="1" dirty="0" smtClean="0">
                <a:solidFill>
                  <a:srgbClr val="173A87"/>
                </a:solidFill>
                <a:latin typeface="Century Gothic" panose="020B0502020202020204" pitchFamily="34" charset="0"/>
                <a:ea typeface="+mn-ea"/>
                <a:cs typeface="+mn-cs"/>
              </a:rPr>
              <a:t>activity </a:t>
            </a:r>
            <a:r>
              <a:rPr lang="en-US" sz="3600" b="1" dirty="0">
                <a:solidFill>
                  <a:srgbClr val="173A87"/>
                </a:solidFill>
                <a:latin typeface="Century Gothic" panose="020B0502020202020204" pitchFamily="34" charset="0"/>
                <a:ea typeface="+mn-ea"/>
                <a:cs typeface="+mn-cs"/>
              </a:rPr>
              <a:t>in the sphere of tourism</a:t>
            </a:r>
            <a:endParaRPr lang="ru-RU" sz="3600" b="1" dirty="0">
              <a:solidFill>
                <a:srgbClr val="173A87"/>
              </a:solidFill>
              <a:latin typeface="Century Gothic" panose="020B0502020202020204" pitchFamily="34" charset="0"/>
              <a:ea typeface="+mn-ea"/>
              <a:cs typeface="+mn-cs"/>
            </a:endParaRPr>
          </a:p>
        </p:txBody>
      </p:sp>
      <p:pic>
        <p:nvPicPr>
          <p:cNvPr id="11" name="Picture 6" descr="Узбекистан лого"/>
          <p:cNvPicPr>
            <a:picLocks noChangeAspect="1" noChangeArrowheads="1"/>
          </p:cNvPicPr>
          <p:nvPr/>
        </p:nvPicPr>
        <p:blipFill>
          <a:blip r:embed="rId3" cstate="print"/>
          <a:srcRect/>
          <a:stretch>
            <a:fillRect/>
          </a:stretch>
        </p:blipFill>
        <p:spPr bwMode="auto">
          <a:xfrm>
            <a:off x="84079" y="22559"/>
            <a:ext cx="1789878" cy="631464"/>
          </a:xfrm>
          <a:prstGeom prst="rect">
            <a:avLst/>
          </a:prstGeom>
          <a:noFill/>
          <a:ln w="9525">
            <a:noFill/>
            <a:miter lim="800000"/>
            <a:headEnd/>
            <a:tailEnd/>
          </a:ln>
        </p:spPr>
      </p:pic>
      <p:grpSp>
        <p:nvGrpSpPr>
          <p:cNvPr id="12" name="Group 313"/>
          <p:cNvGrpSpPr>
            <a:grpSpLocks/>
          </p:cNvGrpSpPr>
          <p:nvPr/>
        </p:nvGrpSpPr>
        <p:grpSpPr bwMode="auto">
          <a:xfrm>
            <a:off x="10313773" y="12012"/>
            <a:ext cx="1868900" cy="642011"/>
            <a:chOff x="0" y="0"/>
            <a:chExt cx="7115566" cy="4144132"/>
          </a:xfrm>
        </p:grpSpPr>
        <p:sp>
          <p:nvSpPr>
            <p:cNvPr id="13"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0"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1"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2"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3"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4"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15"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1789048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372" y="924452"/>
            <a:ext cx="11191009" cy="906875"/>
          </a:xfrm>
        </p:spPr>
        <p:txBody>
          <a:bodyPr/>
          <a:lstStyle/>
          <a:p>
            <a:r>
              <a:rPr lang="en-US" sz="3200" b="1" dirty="0" smtClean="0">
                <a:solidFill>
                  <a:srgbClr val="173A87"/>
                </a:solidFill>
                <a:latin typeface="Century Gothic" panose="020B0502020202020204" pitchFamily="34" charset="0"/>
                <a:ea typeface="+mn-ea"/>
                <a:cs typeface="+mn-cs"/>
              </a:rPr>
              <a:t>Environment for managing touristic activities</a:t>
            </a:r>
            <a:endParaRPr lang="ru-RU" dirty="0"/>
          </a:p>
        </p:txBody>
      </p:sp>
      <p:sp>
        <p:nvSpPr>
          <p:cNvPr id="3" name="Объект 2"/>
          <p:cNvSpPr>
            <a:spLocks noGrp="1"/>
          </p:cNvSpPr>
          <p:nvPr>
            <p:ph idx="1"/>
          </p:nvPr>
        </p:nvSpPr>
        <p:spPr>
          <a:xfrm>
            <a:off x="488372" y="2168525"/>
            <a:ext cx="10962409" cy="4351338"/>
          </a:xfrm>
        </p:spPr>
        <p:txBody>
          <a:bodyPr/>
          <a:lstStyle/>
          <a:p>
            <a:r>
              <a:rPr lang="en-US" b="1" dirty="0" smtClean="0">
                <a:latin typeface="Century Gothic" panose="020B0502020202020204" pitchFamily="34" charset="0"/>
              </a:rPr>
              <a:t>The business </a:t>
            </a:r>
            <a:r>
              <a:rPr lang="en-US" b="1" dirty="0">
                <a:latin typeface="Century Gothic" panose="020B0502020202020204" pitchFamily="34" charset="0"/>
              </a:rPr>
              <a:t>entities that </a:t>
            </a:r>
            <a:r>
              <a:rPr lang="en-US" b="1" dirty="0" smtClean="0">
                <a:latin typeface="Century Gothic" panose="020B0502020202020204" pitchFamily="34" charset="0"/>
              </a:rPr>
              <a:t>presented the </a:t>
            </a:r>
            <a:r>
              <a:rPr lang="en-US" b="1" dirty="0">
                <a:latin typeface="Century Gothic" panose="020B0502020202020204" pitchFamily="34" charset="0"/>
              </a:rPr>
              <a:t>initiative to install road signs on foreign languages with the aim to improve tourist coordination </a:t>
            </a:r>
            <a:r>
              <a:rPr lang="en-US" b="1" dirty="0" smtClean="0">
                <a:latin typeface="Century Gothic" panose="020B0502020202020204" pitchFamily="34" charset="0"/>
              </a:rPr>
              <a:t>– are allowed </a:t>
            </a:r>
            <a:r>
              <a:rPr lang="en-US" b="1" dirty="0">
                <a:latin typeface="Century Gothic" panose="020B0502020202020204" pitchFamily="34" charset="0"/>
              </a:rPr>
              <a:t>the right to </a:t>
            </a:r>
            <a:r>
              <a:rPr lang="en-US" b="1" dirty="0" smtClean="0">
                <a:latin typeface="Century Gothic" panose="020B0502020202020204" pitchFamily="34" charset="0"/>
              </a:rPr>
              <a:t>include their </a:t>
            </a:r>
            <a:r>
              <a:rPr lang="en-US" b="1" dirty="0">
                <a:latin typeface="Century Gothic" panose="020B0502020202020204" pitchFamily="34" charset="0"/>
              </a:rPr>
              <a:t>own advertisement on </a:t>
            </a:r>
            <a:r>
              <a:rPr lang="en-US" b="1" dirty="0" smtClean="0">
                <a:latin typeface="Century Gothic" panose="020B0502020202020204" pitchFamily="34" charset="0"/>
              </a:rPr>
              <a:t>said road </a:t>
            </a:r>
            <a:r>
              <a:rPr lang="en-US" b="1" dirty="0">
                <a:latin typeface="Century Gothic" panose="020B0502020202020204" pitchFamily="34" charset="0"/>
              </a:rPr>
              <a:t>signs.</a:t>
            </a:r>
            <a:endParaRPr lang="ru-RU"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1630" y="128566"/>
            <a:ext cx="2137743" cy="795886"/>
          </a:xfrm>
          <a:prstGeom prst="rect">
            <a:avLst/>
          </a:prstGeom>
        </p:spPr>
      </p:pic>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4" y="-2068"/>
            <a:ext cx="12191999" cy="6860068"/>
          </a:xfrm>
          <a:prstGeom prst="rect">
            <a:avLst/>
          </a:prstGeom>
        </p:spPr>
      </p:pic>
      <p:pic>
        <p:nvPicPr>
          <p:cNvPr id="6" name="Picture 6" descr="Узбекистан лого"/>
          <p:cNvPicPr>
            <a:picLocks noChangeAspect="1" noChangeArrowheads="1"/>
          </p:cNvPicPr>
          <p:nvPr/>
        </p:nvPicPr>
        <p:blipFill>
          <a:blip r:embed="rId4" cstate="print"/>
          <a:srcRect/>
          <a:stretch>
            <a:fillRect/>
          </a:stretch>
        </p:blipFill>
        <p:spPr bwMode="auto">
          <a:xfrm>
            <a:off x="84079" y="22559"/>
            <a:ext cx="1789878" cy="631464"/>
          </a:xfrm>
          <a:prstGeom prst="rect">
            <a:avLst/>
          </a:prstGeom>
          <a:noFill/>
          <a:ln w="9525">
            <a:noFill/>
            <a:miter lim="800000"/>
            <a:headEnd/>
            <a:tailEnd/>
          </a:ln>
        </p:spPr>
      </p:pic>
      <p:sp>
        <p:nvSpPr>
          <p:cNvPr id="7" name="Заголовок 1"/>
          <p:cNvSpPr txBox="1">
            <a:spLocks/>
          </p:cNvSpPr>
          <p:nvPr/>
        </p:nvSpPr>
        <p:spPr>
          <a:xfrm>
            <a:off x="1524000" y="784657"/>
            <a:ext cx="9829800" cy="115123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smtClean="0">
                <a:solidFill>
                  <a:srgbClr val="173A87"/>
                </a:solidFill>
                <a:latin typeface="Century Gothic" panose="020B0502020202020204" pitchFamily="34" charset="0"/>
                <a:ea typeface="+mn-ea"/>
                <a:cs typeface="+mn-cs"/>
              </a:rPr>
              <a:t>Environment for managing touristic activities</a:t>
            </a:r>
            <a:endParaRPr lang="ru-RU" dirty="0"/>
          </a:p>
        </p:txBody>
      </p:sp>
      <p:sp>
        <p:nvSpPr>
          <p:cNvPr id="11" name="Объект 2"/>
          <p:cNvSpPr txBox="1">
            <a:spLocks/>
          </p:cNvSpPr>
          <p:nvPr/>
        </p:nvSpPr>
        <p:spPr>
          <a:xfrm>
            <a:off x="1359243" y="2784389"/>
            <a:ext cx="9102812" cy="41268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000" b="1" dirty="0" smtClean="0">
                <a:latin typeface="Century Gothic" panose="020B0502020202020204" pitchFamily="34" charset="0"/>
              </a:rPr>
              <a:t>The business entities that presented the initiative to install road signs on foreign languages with the aim to improve tourist coordination – are allowed the right to include their own advertisement on said road signs.</a:t>
            </a:r>
            <a:endParaRPr lang="ru-RU" sz="3000" dirty="0"/>
          </a:p>
        </p:txBody>
      </p:sp>
      <p:grpSp>
        <p:nvGrpSpPr>
          <p:cNvPr id="9" name="Group 313"/>
          <p:cNvGrpSpPr>
            <a:grpSpLocks/>
          </p:cNvGrpSpPr>
          <p:nvPr/>
        </p:nvGrpSpPr>
        <p:grpSpPr bwMode="auto">
          <a:xfrm>
            <a:off x="10251587" y="68238"/>
            <a:ext cx="1849626" cy="569840"/>
            <a:chOff x="0" y="0"/>
            <a:chExt cx="7115566" cy="4144132"/>
          </a:xfrm>
        </p:grpSpPr>
        <p:sp>
          <p:nvSpPr>
            <p:cNvPr id="10" name="Shape 6"/>
            <p:cNvSpPr/>
            <p:nvPr/>
          </p:nvSpPr>
          <p:spPr>
            <a:xfrm>
              <a:off x="105064" y="2582373"/>
              <a:ext cx="2535977" cy="1561759"/>
            </a:xfrm>
            <a:custGeom>
              <a:avLst/>
              <a:gdLst/>
              <a:ahLst/>
              <a:cxnLst/>
              <a:rect l="0" t="0" r="0" b="0"/>
              <a:pathLst>
                <a:path w="2536813" h="1561262">
                  <a:moveTo>
                    <a:pt x="1888909" y="0"/>
                  </a:moveTo>
                  <a:lnTo>
                    <a:pt x="1959458" y="0"/>
                  </a:lnTo>
                  <a:lnTo>
                    <a:pt x="2067128" y="0"/>
                  </a:lnTo>
                  <a:cubicBezTo>
                    <a:pt x="2107349" y="0"/>
                    <a:pt x="2149425" y="165"/>
                    <a:pt x="2193366" y="470"/>
                  </a:cubicBezTo>
                  <a:cubicBezTo>
                    <a:pt x="2237296" y="788"/>
                    <a:pt x="2279371" y="927"/>
                    <a:pt x="2319604" y="927"/>
                  </a:cubicBezTo>
                  <a:lnTo>
                    <a:pt x="2427275" y="927"/>
                  </a:lnTo>
                  <a:lnTo>
                    <a:pt x="2497823" y="927"/>
                  </a:lnTo>
                  <a:cubicBezTo>
                    <a:pt x="2510816" y="5893"/>
                    <a:pt x="2520569" y="11303"/>
                    <a:pt x="2527072" y="17170"/>
                  </a:cubicBezTo>
                  <a:cubicBezTo>
                    <a:pt x="2533561" y="23063"/>
                    <a:pt x="2536813" y="32817"/>
                    <a:pt x="2536813" y="46406"/>
                  </a:cubicBezTo>
                  <a:cubicBezTo>
                    <a:pt x="2536813" y="59411"/>
                    <a:pt x="2532482" y="70409"/>
                    <a:pt x="2523820" y="79375"/>
                  </a:cubicBezTo>
                  <a:cubicBezTo>
                    <a:pt x="2515146" y="88341"/>
                    <a:pt x="2503869" y="95923"/>
                    <a:pt x="2489937" y="102108"/>
                  </a:cubicBezTo>
                  <a:cubicBezTo>
                    <a:pt x="2476018" y="108293"/>
                    <a:pt x="2460232" y="113093"/>
                    <a:pt x="2442604" y="116497"/>
                  </a:cubicBezTo>
                  <a:cubicBezTo>
                    <a:pt x="2424964" y="119901"/>
                    <a:pt x="2407476" y="122530"/>
                    <a:pt x="2390153" y="124384"/>
                  </a:cubicBezTo>
                  <a:cubicBezTo>
                    <a:pt x="2372830" y="126238"/>
                    <a:pt x="2356422" y="127317"/>
                    <a:pt x="2340953" y="127635"/>
                  </a:cubicBezTo>
                  <a:cubicBezTo>
                    <a:pt x="2325484" y="127953"/>
                    <a:pt x="2312480" y="128092"/>
                    <a:pt x="2301977" y="128092"/>
                  </a:cubicBezTo>
                  <a:lnTo>
                    <a:pt x="2282482" y="128092"/>
                  </a:lnTo>
                  <a:cubicBezTo>
                    <a:pt x="2273199" y="128092"/>
                    <a:pt x="2253857" y="128562"/>
                    <a:pt x="2224469" y="129489"/>
                  </a:cubicBezTo>
                  <a:cubicBezTo>
                    <a:pt x="2195068" y="130416"/>
                    <a:pt x="2160880" y="131204"/>
                    <a:pt x="2121903" y="131800"/>
                  </a:cubicBezTo>
                  <a:cubicBezTo>
                    <a:pt x="2082915" y="132436"/>
                    <a:pt x="2041284" y="133198"/>
                    <a:pt x="1997062" y="134138"/>
                  </a:cubicBezTo>
                  <a:cubicBezTo>
                    <a:pt x="1952803" y="135052"/>
                    <a:pt x="1911198" y="135992"/>
                    <a:pt x="1872209" y="136919"/>
                  </a:cubicBezTo>
                  <a:cubicBezTo>
                    <a:pt x="1833220" y="137846"/>
                    <a:pt x="1799019" y="138633"/>
                    <a:pt x="1769643" y="139230"/>
                  </a:cubicBezTo>
                  <a:cubicBezTo>
                    <a:pt x="1740243" y="139865"/>
                    <a:pt x="1720914" y="140170"/>
                    <a:pt x="1711630" y="140170"/>
                  </a:cubicBezTo>
                  <a:cubicBezTo>
                    <a:pt x="1703578" y="140170"/>
                    <a:pt x="1691348" y="140627"/>
                    <a:pt x="1674965" y="141554"/>
                  </a:cubicBezTo>
                  <a:cubicBezTo>
                    <a:pt x="1658557" y="142481"/>
                    <a:pt x="1640002" y="143269"/>
                    <a:pt x="1619263" y="143878"/>
                  </a:cubicBezTo>
                  <a:cubicBezTo>
                    <a:pt x="1598536" y="144500"/>
                    <a:pt x="1576578" y="145428"/>
                    <a:pt x="1553362" y="146660"/>
                  </a:cubicBezTo>
                  <a:cubicBezTo>
                    <a:pt x="1530160" y="147917"/>
                    <a:pt x="1508189" y="148844"/>
                    <a:pt x="1487462" y="149441"/>
                  </a:cubicBezTo>
                  <a:cubicBezTo>
                    <a:pt x="1466723" y="150076"/>
                    <a:pt x="1448156" y="150838"/>
                    <a:pt x="1431773" y="151765"/>
                  </a:cubicBezTo>
                  <a:cubicBezTo>
                    <a:pt x="1415377" y="152692"/>
                    <a:pt x="1403147" y="153162"/>
                    <a:pt x="1395095" y="153162"/>
                  </a:cubicBezTo>
                  <a:cubicBezTo>
                    <a:pt x="1360437" y="159347"/>
                    <a:pt x="1327811" y="177292"/>
                    <a:pt x="1297178" y="206985"/>
                  </a:cubicBezTo>
                  <a:cubicBezTo>
                    <a:pt x="1266546" y="236703"/>
                    <a:pt x="1237310" y="275069"/>
                    <a:pt x="1209459" y="322097"/>
                  </a:cubicBezTo>
                  <a:cubicBezTo>
                    <a:pt x="1181621" y="369126"/>
                    <a:pt x="1154697" y="422961"/>
                    <a:pt x="1128713" y="483603"/>
                  </a:cubicBezTo>
                  <a:cubicBezTo>
                    <a:pt x="1102716" y="544259"/>
                    <a:pt x="1077328" y="607987"/>
                    <a:pt x="1052602" y="674815"/>
                  </a:cubicBezTo>
                  <a:cubicBezTo>
                    <a:pt x="1027837" y="741642"/>
                    <a:pt x="1002932" y="809866"/>
                    <a:pt x="977875" y="879501"/>
                  </a:cubicBezTo>
                  <a:cubicBezTo>
                    <a:pt x="952805" y="949109"/>
                    <a:pt x="927125" y="1016864"/>
                    <a:pt x="900824" y="1082764"/>
                  </a:cubicBezTo>
                  <a:cubicBezTo>
                    <a:pt x="874522" y="1148664"/>
                    <a:pt x="847141" y="1210564"/>
                    <a:pt x="818693" y="1268425"/>
                  </a:cubicBezTo>
                  <a:cubicBezTo>
                    <a:pt x="790219" y="1326261"/>
                    <a:pt x="760210" y="1377010"/>
                    <a:pt x="728650" y="1420635"/>
                  </a:cubicBezTo>
                  <a:cubicBezTo>
                    <a:pt x="697090" y="1464259"/>
                    <a:pt x="663347" y="1498613"/>
                    <a:pt x="627482" y="1523657"/>
                  </a:cubicBezTo>
                  <a:cubicBezTo>
                    <a:pt x="591579" y="1548740"/>
                    <a:pt x="552894" y="1561262"/>
                    <a:pt x="511442" y="1561262"/>
                  </a:cubicBezTo>
                  <a:cubicBezTo>
                    <a:pt x="501536" y="1561262"/>
                    <a:pt x="491173" y="1559878"/>
                    <a:pt x="480352" y="1557083"/>
                  </a:cubicBezTo>
                  <a:cubicBezTo>
                    <a:pt x="469519" y="1554302"/>
                    <a:pt x="459766" y="1549959"/>
                    <a:pt x="451117" y="1544091"/>
                  </a:cubicBezTo>
                  <a:cubicBezTo>
                    <a:pt x="442443" y="1538211"/>
                    <a:pt x="435166" y="1530934"/>
                    <a:pt x="429298" y="1522273"/>
                  </a:cubicBezTo>
                  <a:cubicBezTo>
                    <a:pt x="423405" y="1513599"/>
                    <a:pt x="420485" y="1503083"/>
                    <a:pt x="420485" y="1490713"/>
                  </a:cubicBezTo>
                  <a:cubicBezTo>
                    <a:pt x="420485" y="1476477"/>
                    <a:pt x="423266" y="1460386"/>
                    <a:pt x="428828" y="1442453"/>
                  </a:cubicBezTo>
                  <a:cubicBezTo>
                    <a:pt x="434391" y="1424496"/>
                    <a:pt x="440271" y="1408722"/>
                    <a:pt x="446469" y="1395108"/>
                  </a:cubicBezTo>
                  <a:cubicBezTo>
                    <a:pt x="453263" y="1380249"/>
                    <a:pt x="464249" y="1355039"/>
                    <a:pt x="479412" y="1319454"/>
                  </a:cubicBezTo>
                  <a:cubicBezTo>
                    <a:pt x="494576" y="1283881"/>
                    <a:pt x="512686" y="1241806"/>
                    <a:pt x="533718" y="1193229"/>
                  </a:cubicBezTo>
                  <a:cubicBezTo>
                    <a:pt x="554749" y="1144638"/>
                    <a:pt x="577812" y="1091438"/>
                    <a:pt x="602882" y="1033564"/>
                  </a:cubicBezTo>
                  <a:cubicBezTo>
                    <a:pt x="627939" y="975716"/>
                    <a:pt x="653453" y="916775"/>
                    <a:pt x="679450" y="856755"/>
                  </a:cubicBezTo>
                  <a:cubicBezTo>
                    <a:pt x="705447" y="796734"/>
                    <a:pt x="730961" y="737781"/>
                    <a:pt x="756031" y="679920"/>
                  </a:cubicBezTo>
                  <a:cubicBezTo>
                    <a:pt x="781088" y="622071"/>
                    <a:pt x="804139" y="568858"/>
                    <a:pt x="825182" y="520255"/>
                  </a:cubicBezTo>
                  <a:cubicBezTo>
                    <a:pt x="846214" y="471691"/>
                    <a:pt x="864477" y="429628"/>
                    <a:pt x="879945" y="394030"/>
                  </a:cubicBezTo>
                  <a:cubicBezTo>
                    <a:pt x="895414" y="358445"/>
                    <a:pt x="906551" y="333235"/>
                    <a:pt x="913359" y="318389"/>
                  </a:cubicBezTo>
                  <a:cubicBezTo>
                    <a:pt x="918312" y="307238"/>
                    <a:pt x="922477" y="298285"/>
                    <a:pt x="925894" y="291465"/>
                  </a:cubicBezTo>
                  <a:cubicBezTo>
                    <a:pt x="929285" y="284671"/>
                    <a:pt x="931926" y="278625"/>
                    <a:pt x="933780" y="273367"/>
                  </a:cubicBezTo>
                  <a:cubicBezTo>
                    <a:pt x="935635" y="268122"/>
                    <a:pt x="937031" y="262687"/>
                    <a:pt x="937958" y="257124"/>
                  </a:cubicBezTo>
                  <a:cubicBezTo>
                    <a:pt x="938886" y="251549"/>
                    <a:pt x="939356" y="244449"/>
                    <a:pt x="939356" y="235776"/>
                  </a:cubicBezTo>
                  <a:cubicBezTo>
                    <a:pt x="939356" y="214122"/>
                    <a:pt x="932536" y="197104"/>
                    <a:pt x="918934" y="184709"/>
                  </a:cubicBezTo>
                  <a:cubicBezTo>
                    <a:pt x="905319" y="172339"/>
                    <a:pt x="887362" y="166154"/>
                    <a:pt x="865099" y="166154"/>
                  </a:cubicBezTo>
                  <a:cubicBezTo>
                    <a:pt x="758025" y="166154"/>
                    <a:pt x="651904" y="168326"/>
                    <a:pt x="546709" y="172644"/>
                  </a:cubicBezTo>
                  <a:cubicBezTo>
                    <a:pt x="441516" y="176987"/>
                    <a:pt x="335687" y="179146"/>
                    <a:pt x="229273" y="179146"/>
                  </a:cubicBezTo>
                  <a:lnTo>
                    <a:pt x="199111" y="179146"/>
                  </a:lnTo>
                  <a:lnTo>
                    <a:pt x="152692" y="179146"/>
                  </a:lnTo>
                  <a:cubicBezTo>
                    <a:pt x="136297" y="179146"/>
                    <a:pt x="120993" y="179007"/>
                    <a:pt x="106744" y="178689"/>
                  </a:cubicBezTo>
                  <a:cubicBezTo>
                    <a:pt x="92519" y="178372"/>
                    <a:pt x="82614" y="178232"/>
                    <a:pt x="77038" y="178232"/>
                  </a:cubicBezTo>
                  <a:cubicBezTo>
                    <a:pt x="67755" y="175755"/>
                    <a:pt x="58636" y="173114"/>
                    <a:pt x="49657" y="170332"/>
                  </a:cubicBezTo>
                  <a:cubicBezTo>
                    <a:pt x="40691" y="167538"/>
                    <a:pt x="32487" y="163830"/>
                    <a:pt x="25057" y="159195"/>
                  </a:cubicBezTo>
                  <a:cubicBezTo>
                    <a:pt x="17640" y="154546"/>
                    <a:pt x="11595" y="148679"/>
                    <a:pt x="6960" y="141554"/>
                  </a:cubicBezTo>
                  <a:cubicBezTo>
                    <a:pt x="2311" y="134442"/>
                    <a:pt x="0" y="125311"/>
                    <a:pt x="0" y="114173"/>
                  </a:cubicBezTo>
                  <a:cubicBezTo>
                    <a:pt x="0" y="99326"/>
                    <a:pt x="5728" y="86487"/>
                    <a:pt x="17170" y="75654"/>
                  </a:cubicBezTo>
                  <a:cubicBezTo>
                    <a:pt x="28626" y="64834"/>
                    <a:pt x="43155" y="55702"/>
                    <a:pt x="60795" y="48273"/>
                  </a:cubicBezTo>
                  <a:cubicBezTo>
                    <a:pt x="78435" y="40843"/>
                    <a:pt x="97917" y="34963"/>
                    <a:pt x="119266" y="30632"/>
                  </a:cubicBezTo>
                  <a:cubicBezTo>
                    <a:pt x="140627" y="26314"/>
                    <a:pt x="161201" y="22898"/>
                    <a:pt x="181001" y="20422"/>
                  </a:cubicBezTo>
                  <a:cubicBezTo>
                    <a:pt x="200813" y="17958"/>
                    <a:pt x="218592" y="16243"/>
                    <a:pt x="234366" y="15329"/>
                  </a:cubicBezTo>
                  <a:cubicBezTo>
                    <a:pt x="250152" y="14389"/>
                    <a:pt x="261150" y="13932"/>
                    <a:pt x="267323" y="13932"/>
                  </a:cubicBezTo>
                  <a:cubicBezTo>
                    <a:pt x="538975" y="8979"/>
                    <a:pt x="809244" y="5423"/>
                    <a:pt x="1078116" y="3251"/>
                  </a:cubicBezTo>
                  <a:cubicBezTo>
                    <a:pt x="1346975" y="1092"/>
                    <a:pt x="1617256" y="0"/>
                    <a:pt x="188890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2" name="Shape 7"/>
            <p:cNvSpPr/>
            <p:nvPr/>
          </p:nvSpPr>
          <p:spPr>
            <a:xfrm>
              <a:off x="1246356" y="3005757"/>
              <a:ext cx="409959" cy="619658"/>
            </a:xfrm>
            <a:custGeom>
              <a:avLst/>
              <a:gdLst/>
              <a:ahLst/>
              <a:cxnLst/>
              <a:rect l="0" t="0" r="0" b="0"/>
              <a:pathLst>
                <a:path w="407344" h="617376">
                  <a:moveTo>
                    <a:pt x="407344" y="0"/>
                  </a:moveTo>
                  <a:lnTo>
                    <a:pt x="407344" y="134085"/>
                  </a:lnTo>
                  <a:lnTo>
                    <a:pt x="384986" y="143237"/>
                  </a:lnTo>
                  <a:cubicBezTo>
                    <a:pt x="242122" y="216911"/>
                    <a:pt x="108178" y="374814"/>
                    <a:pt x="254000" y="447082"/>
                  </a:cubicBezTo>
                  <a:cubicBezTo>
                    <a:pt x="256219" y="448182"/>
                    <a:pt x="274448" y="453184"/>
                    <a:pt x="304138" y="452177"/>
                  </a:cubicBezTo>
                  <a:cubicBezTo>
                    <a:pt x="328880" y="451338"/>
                    <a:pt x="361581" y="446325"/>
                    <a:pt x="399610" y="431402"/>
                  </a:cubicBezTo>
                  <a:lnTo>
                    <a:pt x="407344" y="427956"/>
                  </a:lnTo>
                  <a:lnTo>
                    <a:pt x="407344" y="607939"/>
                  </a:lnTo>
                  <a:lnTo>
                    <a:pt x="381603" y="613110"/>
                  </a:lnTo>
                  <a:cubicBezTo>
                    <a:pt x="365221" y="615387"/>
                    <a:pt x="347453" y="616827"/>
                    <a:pt x="328168" y="617148"/>
                  </a:cubicBezTo>
                  <a:cubicBezTo>
                    <a:pt x="314687" y="617376"/>
                    <a:pt x="302638" y="617376"/>
                    <a:pt x="290324" y="617319"/>
                  </a:cubicBezTo>
                  <a:cubicBezTo>
                    <a:pt x="278009" y="617262"/>
                    <a:pt x="265430" y="617148"/>
                    <a:pt x="250889" y="617148"/>
                  </a:cubicBezTo>
                  <a:cubicBezTo>
                    <a:pt x="215621" y="617148"/>
                    <a:pt x="183134" y="611915"/>
                    <a:pt x="153429" y="601387"/>
                  </a:cubicBezTo>
                  <a:cubicBezTo>
                    <a:pt x="123723" y="590859"/>
                    <a:pt x="0" y="563896"/>
                    <a:pt x="0" y="410430"/>
                  </a:cubicBezTo>
                  <a:cubicBezTo>
                    <a:pt x="0" y="346091"/>
                    <a:pt x="23013" y="269409"/>
                    <a:pt x="48070" y="223600"/>
                  </a:cubicBezTo>
                  <a:cubicBezTo>
                    <a:pt x="73139" y="177816"/>
                    <a:pt x="106553" y="139450"/>
                    <a:pt x="148324" y="108500"/>
                  </a:cubicBezTo>
                  <a:cubicBezTo>
                    <a:pt x="190094" y="77562"/>
                    <a:pt x="218097" y="60709"/>
                    <a:pt x="270561" y="38815"/>
                  </a:cubicBezTo>
                  <a:cubicBezTo>
                    <a:pt x="295675" y="28337"/>
                    <a:pt x="319905" y="20079"/>
                    <a:pt x="343187" y="13643"/>
                  </a:cubicBezTo>
                  <a:lnTo>
                    <a:pt x="407344"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3" name="Shape 8"/>
            <p:cNvSpPr/>
            <p:nvPr/>
          </p:nvSpPr>
          <p:spPr>
            <a:xfrm>
              <a:off x="1656316" y="2977719"/>
              <a:ext cx="580947" cy="636481"/>
            </a:xfrm>
            <a:custGeom>
              <a:avLst/>
              <a:gdLst/>
              <a:ahLst/>
              <a:cxnLst/>
              <a:rect l="0" t="0" r="0" b="0"/>
              <a:pathLst>
                <a:path w="580551" h="639039">
                  <a:moveTo>
                    <a:pt x="373554" y="0"/>
                  </a:moveTo>
                  <a:cubicBezTo>
                    <a:pt x="384070" y="0"/>
                    <a:pt x="394903" y="1562"/>
                    <a:pt x="406041" y="4648"/>
                  </a:cubicBezTo>
                  <a:cubicBezTo>
                    <a:pt x="417178" y="7747"/>
                    <a:pt x="427072" y="12535"/>
                    <a:pt x="435746" y="19037"/>
                  </a:cubicBezTo>
                  <a:cubicBezTo>
                    <a:pt x="444407" y="25540"/>
                    <a:pt x="451519" y="33579"/>
                    <a:pt x="457095" y="43167"/>
                  </a:cubicBezTo>
                  <a:cubicBezTo>
                    <a:pt x="462657" y="52768"/>
                    <a:pt x="465451" y="63754"/>
                    <a:pt x="465451" y="76124"/>
                  </a:cubicBezTo>
                  <a:cubicBezTo>
                    <a:pt x="465451" y="103365"/>
                    <a:pt x="459419" y="129184"/>
                    <a:pt x="447354" y="153619"/>
                  </a:cubicBezTo>
                  <a:cubicBezTo>
                    <a:pt x="435289" y="178079"/>
                    <a:pt x="422119" y="202209"/>
                    <a:pt x="407895" y="226035"/>
                  </a:cubicBezTo>
                  <a:cubicBezTo>
                    <a:pt x="393658" y="249860"/>
                    <a:pt x="380514" y="273825"/>
                    <a:pt x="368448" y="297955"/>
                  </a:cubicBezTo>
                  <a:cubicBezTo>
                    <a:pt x="356384" y="322097"/>
                    <a:pt x="350351" y="347777"/>
                    <a:pt x="350351" y="375006"/>
                  </a:cubicBezTo>
                  <a:cubicBezTo>
                    <a:pt x="350351" y="385534"/>
                    <a:pt x="352053" y="393421"/>
                    <a:pt x="355457" y="398691"/>
                  </a:cubicBezTo>
                  <a:cubicBezTo>
                    <a:pt x="358847" y="403949"/>
                    <a:pt x="366125" y="406578"/>
                    <a:pt x="377262" y="406578"/>
                  </a:cubicBezTo>
                  <a:lnTo>
                    <a:pt x="383295" y="406578"/>
                  </a:lnTo>
                  <a:cubicBezTo>
                    <a:pt x="386089" y="406578"/>
                    <a:pt x="388095" y="406260"/>
                    <a:pt x="389340" y="405638"/>
                  </a:cubicBezTo>
                  <a:cubicBezTo>
                    <a:pt x="404796" y="395122"/>
                    <a:pt x="418576" y="386004"/>
                    <a:pt x="430640" y="378257"/>
                  </a:cubicBezTo>
                  <a:cubicBezTo>
                    <a:pt x="442706" y="370522"/>
                    <a:pt x="454453" y="363868"/>
                    <a:pt x="465908" y="358305"/>
                  </a:cubicBezTo>
                  <a:cubicBezTo>
                    <a:pt x="477364" y="352717"/>
                    <a:pt x="488794" y="348552"/>
                    <a:pt x="500262" y="345770"/>
                  </a:cubicBezTo>
                  <a:cubicBezTo>
                    <a:pt x="511704" y="342989"/>
                    <a:pt x="524862" y="341579"/>
                    <a:pt x="539708" y="341579"/>
                  </a:cubicBezTo>
                  <a:cubicBezTo>
                    <a:pt x="554555" y="341579"/>
                    <a:pt x="565070" y="343294"/>
                    <a:pt x="571267" y="346697"/>
                  </a:cubicBezTo>
                  <a:cubicBezTo>
                    <a:pt x="577440" y="350101"/>
                    <a:pt x="580551" y="359220"/>
                    <a:pt x="580551" y="374078"/>
                  </a:cubicBezTo>
                  <a:cubicBezTo>
                    <a:pt x="580551" y="375336"/>
                    <a:pt x="580386" y="378574"/>
                    <a:pt x="580081" y="383832"/>
                  </a:cubicBezTo>
                  <a:cubicBezTo>
                    <a:pt x="579764" y="389090"/>
                    <a:pt x="579624" y="392341"/>
                    <a:pt x="579624" y="393560"/>
                  </a:cubicBezTo>
                  <a:cubicBezTo>
                    <a:pt x="555482" y="420192"/>
                    <a:pt x="529955" y="445719"/>
                    <a:pt x="503043" y="470141"/>
                  </a:cubicBezTo>
                  <a:cubicBezTo>
                    <a:pt x="476119" y="494589"/>
                    <a:pt x="520379" y="496037"/>
                    <a:pt x="490674" y="517055"/>
                  </a:cubicBezTo>
                  <a:cubicBezTo>
                    <a:pt x="460981" y="538086"/>
                    <a:pt x="381212" y="593598"/>
                    <a:pt x="349043" y="609676"/>
                  </a:cubicBezTo>
                  <a:cubicBezTo>
                    <a:pt x="316849" y="625767"/>
                    <a:pt x="270455" y="639039"/>
                    <a:pt x="198116" y="638696"/>
                  </a:cubicBezTo>
                  <a:cubicBezTo>
                    <a:pt x="129701" y="638378"/>
                    <a:pt x="186153" y="567119"/>
                    <a:pt x="159229" y="568642"/>
                  </a:cubicBezTo>
                  <a:cubicBezTo>
                    <a:pt x="139045" y="569814"/>
                    <a:pt x="101817" y="611841"/>
                    <a:pt x="19377" y="633863"/>
                  </a:cubicBezTo>
                  <a:lnTo>
                    <a:pt x="0" y="637755"/>
                  </a:lnTo>
                  <a:lnTo>
                    <a:pt x="0" y="457772"/>
                  </a:lnTo>
                  <a:lnTo>
                    <a:pt x="21746" y="448079"/>
                  </a:lnTo>
                  <a:cubicBezTo>
                    <a:pt x="52143" y="432903"/>
                    <a:pt x="85166" y="411345"/>
                    <a:pt x="119706" y="380987"/>
                  </a:cubicBezTo>
                  <a:cubicBezTo>
                    <a:pt x="199120" y="311188"/>
                    <a:pt x="278850" y="174473"/>
                    <a:pt x="142985" y="137566"/>
                  </a:cubicBezTo>
                  <a:cubicBezTo>
                    <a:pt x="133909" y="135101"/>
                    <a:pt x="123999" y="133868"/>
                    <a:pt x="113447" y="133748"/>
                  </a:cubicBezTo>
                  <a:cubicBezTo>
                    <a:pt x="93661" y="133522"/>
                    <a:pt x="71615" y="137209"/>
                    <a:pt x="48563" y="144022"/>
                  </a:cubicBezTo>
                  <a:lnTo>
                    <a:pt x="0" y="163901"/>
                  </a:lnTo>
                  <a:lnTo>
                    <a:pt x="0" y="29816"/>
                  </a:lnTo>
                  <a:lnTo>
                    <a:pt x="2788" y="29223"/>
                  </a:lnTo>
                  <a:cubicBezTo>
                    <a:pt x="130751" y="10101"/>
                    <a:pt x="222408" y="42316"/>
                    <a:pt x="264423" y="40221"/>
                  </a:cubicBezTo>
                  <a:cubicBezTo>
                    <a:pt x="320417" y="37440"/>
                    <a:pt x="327148" y="0"/>
                    <a:pt x="373554"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4" name="Shape 9"/>
            <p:cNvSpPr/>
            <p:nvPr/>
          </p:nvSpPr>
          <p:spPr>
            <a:xfrm>
              <a:off x="2055974" y="3140344"/>
              <a:ext cx="341976" cy="510306"/>
            </a:xfrm>
            <a:custGeom>
              <a:avLst/>
              <a:gdLst/>
              <a:ahLst/>
              <a:cxnLst/>
              <a:rect l="0" t="0" r="0" b="0"/>
              <a:pathLst>
                <a:path w="339475" h="508810">
                  <a:moveTo>
                    <a:pt x="339475" y="0"/>
                  </a:moveTo>
                  <a:lnTo>
                    <a:pt x="339475" y="191830"/>
                  </a:lnTo>
                  <a:lnTo>
                    <a:pt x="291774" y="199648"/>
                  </a:lnTo>
                  <a:cubicBezTo>
                    <a:pt x="235103" y="214639"/>
                    <a:pt x="186034" y="242606"/>
                    <a:pt x="183312" y="251228"/>
                  </a:cubicBezTo>
                  <a:cubicBezTo>
                    <a:pt x="150830" y="353975"/>
                    <a:pt x="221973" y="392191"/>
                    <a:pt x="305394" y="393000"/>
                  </a:cubicBezTo>
                  <a:lnTo>
                    <a:pt x="339475" y="390997"/>
                  </a:lnTo>
                  <a:lnTo>
                    <a:pt x="339475" y="507409"/>
                  </a:lnTo>
                  <a:lnTo>
                    <a:pt x="324766" y="508119"/>
                  </a:lnTo>
                  <a:cubicBezTo>
                    <a:pt x="311229" y="508581"/>
                    <a:pt x="298583" y="508810"/>
                    <a:pt x="286829" y="508810"/>
                  </a:cubicBezTo>
                  <a:cubicBezTo>
                    <a:pt x="271361" y="508810"/>
                    <a:pt x="253555" y="508340"/>
                    <a:pt x="233464" y="507426"/>
                  </a:cubicBezTo>
                  <a:cubicBezTo>
                    <a:pt x="213335" y="506499"/>
                    <a:pt x="192760" y="504327"/>
                    <a:pt x="171729" y="500923"/>
                  </a:cubicBezTo>
                  <a:cubicBezTo>
                    <a:pt x="150685" y="497545"/>
                    <a:pt x="129794" y="492579"/>
                    <a:pt x="109067" y="486077"/>
                  </a:cubicBezTo>
                  <a:cubicBezTo>
                    <a:pt x="88328" y="479575"/>
                    <a:pt x="69926" y="470913"/>
                    <a:pt x="53848" y="460080"/>
                  </a:cubicBezTo>
                  <a:cubicBezTo>
                    <a:pt x="37770" y="449272"/>
                    <a:pt x="24765" y="435950"/>
                    <a:pt x="14859" y="420164"/>
                  </a:cubicBezTo>
                  <a:cubicBezTo>
                    <a:pt x="4978" y="404403"/>
                    <a:pt x="0" y="385683"/>
                    <a:pt x="0" y="364017"/>
                  </a:cubicBezTo>
                  <a:cubicBezTo>
                    <a:pt x="0" y="338655"/>
                    <a:pt x="4800" y="317294"/>
                    <a:pt x="14402" y="299971"/>
                  </a:cubicBezTo>
                  <a:cubicBezTo>
                    <a:pt x="24003" y="282648"/>
                    <a:pt x="36830" y="267637"/>
                    <a:pt x="52921" y="254950"/>
                  </a:cubicBezTo>
                  <a:cubicBezTo>
                    <a:pt x="68999" y="242275"/>
                    <a:pt x="86944" y="231429"/>
                    <a:pt x="106756" y="222450"/>
                  </a:cubicBezTo>
                  <a:cubicBezTo>
                    <a:pt x="126543" y="213484"/>
                    <a:pt x="146964" y="204823"/>
                    <a:pt x="168021" y="196466"/>
                  </a:cubicBezTo>
                  <a:cubicBezTo>
                    <a:pt x="189039" y="188109"/>
                    <a:pt x="209321" y="179600"/>
                    <a:pt x="228816" y="170952"/>
                  </a:cubicBezTo>
                  <a:cubicBezTo>
                    <a:pt x="248310" y="162290"/>
                    <a:pt x="265481" y="152067"/>
                    <a:pt x="280327" y="140319"/>
                  </a:cubicBezTo>
                  <a:cubicBezTo>
                    <a:pt x="295186" y="128572"/>
                    <a:pt x="305536" y="116799"/>
                    <a:pt x="311429" y="105039"/>
                  </a:cubicBezTo>
                  <a:cubicBezTo>
                    <a:pt x="317297" y="93291"/>
                    <a:pt x="321310" y="81074"/>
                    <a:pt x="323494" y="68374"/>
                  </a:cubicBezTo>
                  <a:cubicBezTo>
                    <a:pt x="325653" y="55699"/>
                    <a:pt x="327673" y="42859"/>
                    <a:pt x="329527" y="29855"/>
                  </a:cubicBezTo>
                  <a:lnTo>
                    <a:pt x="339475"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5" name="Shape 10"/>
            <p:cNvSpPr/>
            <p:nvPr/>
          </p:nvSpPr>
          <p:spPr>
            <a:xfrm>
              <a:off x="2397950" y="2924446"/>
              <a:ext cx="525323" cy="723401"/>
            </a:xfrm>
            <a:custGeom>
              <a:avLst/>
              <a:gdLst/>
              <a:ahLst/>
              <a:cxnLst/>
              <a:rect l="0" t="0" r="0" b="0"/>
              <a:pathLst>
                <a:path w="524696" h="722613">
                  <a:moveTo>
                    <a:pt x="455087" y="0"/>
                  </a:moveTo>
                  <a:cubicBezTo>
                    <a:pt x="463126" y="0"/>
                    <a:pt x="471331" y="1257"/>
                    <a:pt x="479675" y="3708"/>
                  </a:cubicBezTo>
                  <a:cubicBezTo>
                    <a:pt x="488044" y="6210"/>
                    <a:pt x="495460" y="9918"/>
                    <a:pt x="501963" y="14859"/>
                  </a:cubicBezTo>
                  <a:cubicBezTo>
                    <a:pt x="508465" y="19825"/>
                    <a:pt x="513863" y="25857"/>
                    <a:pt x="518206" y="32957"/>
                  </a:cubicBezTo>
                  <a:cubicBezTo>
                    <a:pt x="522524" y="40081"/>
                    <a:pt x="524696" y="47980"/>
                    <a:pt x="524696" y="56629"/>
                  </a:cubicBezTo>
                  <a:cubicBezTo>
                    <a:pt x="524696" y="79527"/>
                    <a:pt x="518041" y="97790"/>
                    <a:pt x="504744" y="111404"/>
                  </a:cubicBezTo>
                  <a:cubicBezTo>
                    <a:pt x="491435" y="125006"/>
                    <a:pt x="474874" y="136156"/>
                    <a:pt x="455087" y="144818"/>
                  </a:cubicBezTo>
                  <a:cubicBezTo>
                    <a:pt x="435275" y="153479"/>
                    <a:pt x="413927" y="160896"/>
                    <a:pt x="391041" y="167094"/>
                  </a:cubicBezTo>
                  <a:cubicBezTo>
                    <a:pt x="368143" y="173279"/>
                    <a:pt x="346794" y="180543"/>
                    <a:pt x="326982" y="188900"/>
                  </a:cubicBezTo>
                  <a:cubicBezTo>
                    <a:pt x="307183" y="197269"/>
                    <a:pt x="290635" y="207785"/>
                    <a:pt x="277338" y="220459"/>
                  </a:cubicBezTo>
                  <a:cubicBezTo>
                    <a:pt x="264016" y="233159"/>
                    <a:pt x="257386" y="250634"/>
                    <a:pt x="257386" y="272910"/>
                  </a:cubicBezTo>
                  <a:lnTo>
                    <a:pt x="257386" y="292405"/>
                  </a:lnTo>
                  <a:cubicBezTo>
                    <a:pt x="265413" y="301663"/>
                    <a:pt x="276703" y="314058"/>
                    <a:pt x="291257" y="329527"/>
                  </a:cubicBezTo>
                  <a:cubicBezTo>
                    <a:pt x="305786" y="344995"/>
                    <a:pt x="320023" y="361874"/>
                    <a:pt x="333955" y="380111"/>
                  </a:cubicBezTo>
                  <a:cubicBezTo>
                    <a:pt x="347874" y="398386"/>
                    <a:pt x="359952" y="417411"/>
                    <a:pt x="370150" y="437210"/>
                  </a:cubicBezTo>
                  <a:cubicBezTo>
                    <a:pt x="380373" y="457009"/>
                    <a:pt x="385466" y="476199"/>
                    <a:pt x="385466" y="494741"/>
                  </a:cubicBezTo>
                  <a:cubicBezTo>
                    <a:pt x="385466" y="528777"/>
                    <a:pt x="377884" y="558190"/>
                    <a:pt x="362733" y="582930"/>
                  </a:cubicBezTo>
                  <a:cubicBezTo>
                    <a:pt x="347556" y="607695"/>
                    <a:pt x="327757" y="628586"/>
                    <a:pt x="303322" y="645579"/>
                  </a:cubicBezTo>
                  <a:cubicBezTo>
                    <a:pt x="278862" y="662610"/>
                    <a:pt x="250884" y="676211"/>
                    <a:pt x="219312" y="686422"/>
                  </a:cubicBezTo>
                  <a:cubicBezTo>
                    <a:pt x="187765" y="696633"/>
                    <a:pt x="155735" y="704520"/>
                    <a:pt x="123249" y="710095"/>
                  </a:cubicBezTo>
                  <a:cubicBezTo>
                    <a:pt x="90762" y="715670"/>
                    <a:pt x="59203" y="719379"/>
                    <a:pt x="28570" y="721233"/>
                  </a:cubicBezTo>
                  <a:lnTo>
                    <a:pt x="0" y="722613"/>
                  </a:lnTo>
                  <a:lnTo>
                    <a:pt x="0" y="606202"/>
                  </a:lnTo>
                  <a:lnTo>
                    <a:pt x="6712" y="605808"/>
                  </a:lnTo>
                  <a:cubicBezTo>
                    <a:pt x="102346" y="593978"/>
                    <a:pt x="194939" y="540320"/>
                    <a:pt x="154427" y="483451"/>
                  </a:cubicBezTo>
                  <a:cubicBezTo>
                    <a:pt x="127859" y="446138"/>
                    <a:pt x="87130" y="422503"/>
                    <a:pt x="80094" y="418630"/>
                  </a:cubicBezTo>
                  <a:cubicBezTo>
                    <a:pt x="60070" y="407632"/>
                    <a:pt x="35594" y="404162"/>
                    <a:pt x="10068" y="405384"/>
                  </a:cubicBezTo>
                  <a:lnTo>
                    <a:pt x="0" y="407034"/>
                  </a:lnTo>
                  <a:lnTo>
                    <a:pt x="0" y="215204"/>
                  </a:lnTo>
                  <a:lnTo>
                    <a:pt x="3971" y="203289"/>
                  </a:lnTo>
                  <a:cubicBezTo>
                    <a:pt x="15108" y="181635"/>
                    <a:pt x="30730" y="161684"/>
                    <a:pt x="50846" y="143408"/>
                  </a:cubicBezTo>
                  <a:cubicBezTo>
                    <a:pt x="70950" y="125171"/>
                    <a:pt x="94014" y="108610"/>
                    <a:pt x="119998" y="93751"/>
                  </a:cubicBezTo>
                  <a:cubicBezTo>
                    <a:pt x="145995" y="78905"/>
                    <a:pt x="173986" y="65608"/>
                    <a:pt x="203996" y="53848"/>
                  </a:cubicBezTo>
                  <a:cubicBezTo>
                    <a:pt x="234006" y="42101"/>
                    <a:pt x="263876" y="32195"/>
                    <a:pt x="293581" y="24143"/>
                  </a:cubicBezTo>
                  <a:cubicBezTo>
                    <a:pt x="323274" y="16103"/>
                    <a:pt x="352052" y="10071"/>
                    <a:pt x="379903" y="6045"/>
                  </a:cubicBezTo>
                  <a:cubicBezTo>
                    <a:pt x="407754" y="2032"/>
                    <a:pt x="432799" y="0"/>
                    <a:pt x="455087"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6" name="Shape 11"/>
            <p:cNvSpPr/>
            <p:nvPr/>
          </p:nvSpPr>
          <p:spPr>
            <a:xfrm>
              <a:off x="2739926" y="2506667"/>
              <a:ext cx="1102150" cy="1191649"/>
            </a:xfrm>
            <a:custGeom>
              <a:avLst/>
              <a:gdLst/>
              <a:ahLst/>
              <a:cxnLst/>
              <a:rect l="0" t="0" r="0" b="0"/>
              <a:pathLst>
                <a:path w="1103642" h="1192759">
                  <a:moveTo>
                    <a:pt x="577342" y="0"/>
                  </a:moveTo>
                  <a:cubicBezTo>
                    <a:pt x="594055" y="0"/>
                    <a:pt x="612241" y="0"/>
                    <a:pt x="628853" y="5106"/>
                  </a:cubicBezTo>
                  <a:cubicBezTo>
                    <a:pt x="800062" y="57734"/>
                    <a:pt x="469176" y="499148"/>
                    <a:pt x="537311" y="508394"/>
                  </a:cubicBezTo>
                  <a:cubicBezTo>
                    <a:pt x="605447" y="517665"/>
                    <a:pt x="787387" y="403212"/>
                    <a:pt x="874052" y="442239"/>
                  </a:cubicBezTo>
                  <a:cubicBezTo>
                    <a:pt x="1045985" y="519684"/>
                    <a:pt x="754913" y="786549"/>
                    <a:pt x="761581" y="849770"/>
                  </a:cubicBezTo>
                  <a:cubicBezTo>
                    <a:pt x="770191" y="931139"/>
                    <a:pt x="992479" y="823976"/>
                    <a:pt x="1025677" y="781088"/>
                  </a:cubicBezTo>
                  <a:cubicBezTo>
                    <a:pt x="1034250" y="770001"/>
                    <a:pt x="1052284" y="773202"/>
                    <a:pt x="1066521" y="773202"/>
                  </a:cubicBezTo>
                  <a:cubicBezTo>
                    <a:pt x="1075157" y="773202"/>
                    <a:pt x="1083526" y="777380"/>
                    <a:pt x="1091565" y="785737"/>
                  </a:cubicBezTo>
                  <a:cubicBezTo>
                    <a:pt x="1099604" y="794080"/>
                    <a:pt x="1103642" y="802907"/>
                    <a:pt x="1103642" y="812178"/>
                  </a:cubicBezTo>
                  <a:cubicBezTo>
                    <a:pt x="1103642" y="831368"/>
                    <a:pt x="1093267" y="851776"/>
                    <a:pt x="1072540" y="873442"/>
                  </a:cubicBezTo>
                  <a:cubicBezTo>
                    <a:pt x="1051801" y="895109"/>
                    <a:pt x="1025347" y="916775"/>
                    <a:pt x="993178" y="938416"/>
                  </a:cubicBezTo>
                  <a:cubicBezTo>
                    <a:pt x="960996" y="960095"/>
                    <a:pt x="925106" y="980973"/>
                    <a:pt x="885520" y="1001065"/>
                  </a:cubicBezTo>
                  <a:cubicBezTo>
                    <a:pt x="845908" y="1021194"/>
                    <a:pt x="807072" y="1038835"/>
                    <a:pt x="769023" y="1053973"/>
                  </a:cubicBezTo>
                  <a:cubicBezTo>
                    <a:pt x="730961" y="1069162"/>
                    <a:pt x="695833" y="1081367"/>
                    <a:pt x="663664" y="1090651"/>
                  </a:cubicBezTo>
                  <a:cubicBezTo>
                    <a:pt x="631482" y="1099934"/>
                    <a:pt x="606730" y="1104583"/>
                    <a:pt x="589407" y="1104583"/>
                  </a:cubicBezTo>
                  <a:cubicBezTo>
                    <a:pt x="577647" y="1104583"/>
                    <a:pt x="565417" y="1103338"/>
                    <a:pt x="552742" y="1100874"/>
                  </a:cubicBezTo>
                  <a:cubicBezTo>
                    <a:pt x="540055" y="1098398"/>
                    <a:pt x="528460" y="1094207"/>
                    <a:pt x="517931" y="1088314"/>
                  </a:cubicBezTo>
                  <a:cubicBezTo>
                    <a:pt x="507416" y="1082459"/>
                    <a:pt x="498754" y="1074725"/>
                    <a:pt x="491947" y="1065124"/>
                  </a:cubicBezTo>
                  <a:cubicBezTo>
                    <a:pt x="485127" y="1055522"/>
                    <a:pt x="481737" y="1043305"/>
                    <a:pt x="481737" y="1028459"/>
                  </a:cubicBezTo>
                  <a:cubicBezTo>
                    <a:pt x="481737" y="998766"/>
                    <a:pt x="489014" y="970293"/>
                    <a:pt x="503555" y="943064"/>
                  </a:cubicBezTo>
                  <a:cubicBezTo>
                    <a:pt x="518084" y="915835"/>
                    <a:pt x="534187" y="888924"/>
                    <a:pt x="551815" y="862305"/>
                  </a:cubicBezTo>
                  <a:cubicBezTo>
                    <a:pt x="569455" y="835711"/>
                    <a:pt x="590905" y="804583"/>
                    <a:pt x="605447" y="777659"/>
                  </a:cubicBezTo>
                  <a:cubicBezTo>
                    <a:pt x="619989" y="750735"/>
                    <a:pt x="676897" y="669163"/>
                    <a:pt x="593547" y="662546"/>
                  </a:cubicBezTo>
                  <a:cubicBezTo>
                    <a:pt x="562699" y="660108"/>
                    <a:pt x="530580" y="673507"/>
                    <a:pt x="506222" y="686359"/>
                  </a:cubicBezTo>
                  <a:cubicBezTo>
                    <a:pt x="318872" y="785216"/>
                    <a:pt x="215138" y="1142632"/>
                    <a:pt x="165214" y="1170470"/>
                  </a:cubicBezTo>
                  <a:cubicBezTo>
                    <a:pt x="136690" y="1186383"/>
                    <a:pt x="102095" y="1192759"/>
                    <a:pt x="63106" y="1192759"/>
                  </a:cubicBezTo>
                  <a:cubicBezTo>
                    <a:pt x="55677" y="1192759"/>
                    <a:pt x="48260" y="1191362"/>
                    <a:pt x="40830" y="1188581"/>
                  </a:cubicBezTo>
                  <a:cubicBezTo>
                    <a:pt x="33413" y="1185787"/>
                    <a:pt x="26607" y="1181926"/>
                    <a:pt x="20422" y="1176973"/>
                  </a:cubicBezTo>
                  <a:cubicBezTo>
                    <a:pt x="14237" y="1172020"/>
                    <a:pt x="9271" y="1166152"/>
                    <a:pt x="5562" y="1159332"/>
                  </a:cubicBezTo>
                  <a:cubicBezTo>
                    <a:pt x="1841" y="1152525"/>
                    <a:pt x="0" y="1145108"/>
                    <a:pt x="0" y="1137057"/>
                  </a:cubicBezTo>
                  <a:cubicBezTo>
                    <a:pt x="0" y="1125919"/>
                    <a:pt x="775" y="1116178"/>
                    <a:pt x="2311" y="1107834"/>
                  </a:cubicBezTo>
                  <a:cubicBezTo>
                    <a:pt x="3861" y="1099464"/>
                    <a:pt x="7734" y="1089724"/>
                    <a:pt x="13919" y="1078586"/>
                  </a:cubicBezTo>
                  <a:cubicBezTo>
                    <a:pt x="21971" y="1060654"/>
                    <a:pt x="33109" y="1035571"/>
                    <a:pt x="47333" y="1003402"/>
                  </a:cubicBezTo>
                  <a:cubicBezTo>
                    <a:pt x="61569" y="971233"/>
                    <a:pt x="77965" y="934250"/>
                    <a:pt x="96520" y="892467"/>
                  </a:cubicBezTo>
                  <a:cubicBezTo>
                    <a:pt x="115087" y="850697"/>
                    <a:pt x="135191" y="805549"/>
                    <a:pt x="156857" y="756958"/>
                  </a:cubicBezTo>
                  <a:cubicBezTo>
                    <a:pt x="178511" y="708368"/>
                    <a:pt x="200330" y="659194"/>
                    <a:pt x="222301" y="609371"/>
                  </a:cubicBezTo>
                  <a:cubicBezTo>
                    <a:pt x="244259" y="559562"/>
                    <a:pt x="266065" y="510502"/>
                    <a:pt x="287731" y="462255"/>
                  </a:cubicBezTo>
                  <a:cubicBezTo>
                    <a:pt x="309385" y="413982"/>
                    <a:pt x="329654" y="368960"/>
                    <a:pt x="348539" y="327190"/>
                  </a:cubicBezTo>
                  <a:cubicBezTo>
                    <a:pt x="367398" y="285433"/>
                    <a:pt x="383959" y="248285"/>
                    <a:pt x="398196" y="215811"/>
                  </a:cubicBezTo>
                  <a:cubicBezTo>
                    <a:pt x="412420" y="183324"/>
                    <a:pt x="423570" y="158407"/>
                    <a:pt x="431609" y="141084"/>
                  </a:cubicBezTo>
                  <a:cubicBezTo>
                    <a:pt x="440893" y="120053"/>
                    <a:pt x="449389" y="100864"/>
                    <a:pt x="457136" y="83541"/>
                  </a:cubicBezTo>
                  <a:cubicBezTo>
                    <a:pt x="464871" y="66218"/>
                    <a:pt x="473850" y="51372"/>
                    <a:pt x="484060" y="38976"/>
                  </a:cubicBezTo>
                  <a:cubicBezTo>
                    <a:pt x="494271" y="26607"/>
                    <a:pt x="506641" y="17018"/>
                    <a:pt x="521183" y="10198"/>
                  </a:cubicBezTo>
                  <a:cubicBezTo>
                    <a:pt x="535712" y="3404"/>
                    <a:pt x="554431" y="0"/>
                    <a:pt x="577342"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7" name="Shape 12"/>
            <p:cNvSpPr/>
            <p:nvPr/>
          </p:nvSpPr>
          <p:spPr>
            <a:xfrm>
              <a:off x="3594864" y="2543118"/>
              <a:ext cx="924983" cy="1194452"/>
            </a:xfrm>
            <a:custGeom>
              <a:avLst/>
              <a:gdLst/>
              <a:ahLst/>
              <a:cxnLst/>
              <a:rect l="0" t="0" r="0" b="0"/>
              <a:pathLst>
                <a:path w="926135" h="1194613">
                  <a:moveTo>
                    <a:pt x="528155" y="0"/>
                  </a:moveTo>
                  <a:cubicBezTo>
                    <a:pt x="544220" y="0"/>
                    <a:pt x="561391" y="2019"/>
                    <a:pt x="579654" y="6033"/>
                  </a:cubicBezTo>
                  <a:cubicBezTo>
                    <a:pt x="597916" y="10058"/>
                    <a:pt x="614452" y="17475"/>
                    <a:pt x="630707" y="25527"/>
                  </a:cubicBezTo>
                  <a:cubicBezTo>
                    <a:pt x="704507" y="62040"/>
                    <a:pt x="476682" y="483222"/>
                    <a:pt x="476606" y="484454"/>
                  </a:cubicBezTo>
                  <a:cubicBezTo>
                    <a:pt x="474409" y="518782"/>
                    <a:pt x="585801" y="424409"/>
                    <a:pt x="681686" y="409372"/>
                  </a:cubicBezTo>
                  <a:cubicBezTo>
                    <a:pt x="926135" y="370992"/>
                    <a:pt x="828726" y="524294"/>
                    <a:pt x="809854" y="540690"/>
                  </a:cubicBezTo>
                  <a:cubicBezTo>
                    <a:pt x="790969" y="557098"/>
                    <a:pt x="767309" y="570078"/>
                    <a:pt x="738836" y="579679"/>
                  </a:cubicBezTo>
                  <a:cubicBezTo>
                    <a:pt x="710362" y="589267"/>
                    <a:pt x="679742" y="597306"/>
                    <a:pt x="646951" y="603796"/>
                  </a:cubicBezTo>
                  <a:cubicBezTo>
                    <a:pt x="614147" y="610298"/>
                    <a:pt x="583515" y="618185"/>
                    <a:pt x="555066" y="627481"/>
                  </a:cubicBezTo>
                  <a:cubicBezTo>
                    <a:pt x="526606" y="636753"/>
                    <a:pt x="502920" y="649288"/>
                    <a:pt x="484048" y="665061"/>
                  </a:cubicBezTo>
                  <a:cubicBezTo>
                    <a:pt x="465175" y="680847"/>
                    <a:pt x="455727" y="702970"/>
                    <a:pt x="455727" y="731418"/>
                  </a:cubicBezTo>
                  <a:cubicBezTo>
                    <a:pt x="455727" y="748144"/>
                    <a:pt x="461823" y="764019"/>
                    <a:pt x="470129" y="781088"/>
                  </a:cubicBezTo>
                  <a:cubicBezTo>
                    <a:pt x="542760" y="930351"/>
                    <a:pt x="633337" y="914108"/>
                    <a:pt x="675272" y="885977"/>
                  </a:cubicBezTo>
                  <a:cubicBezTo>
                    <a:pt x="692582" y="874370"/>
                    <a:pt x="708813" y="860615"/>
                    <a:pt x="724929" y="846074"/>
                  </a:cubicBezTo>
                  <a:cubicBezTo>
                    <a:pt x="741007" y="831533"/>
                    <a:pt x="757416" y="818223"/>
                    <a:pt x="774116" y="806145"/>
                  </a:cubicBezTo>
                  <a:cubicBezTo>
                    <a:pt x="790829" y="794080"/>
                    <a:pt x="810311" y="788048"/>
                    <a:pt x="832600" y="788048"/>
                  </a:cubicBezTo>
                  <a:cubicBezTo>
                    <a:pt x="843725" y="788048"/>
                    <a:pt x="853783" y="791311"/>
                    <a:pt x="862750" y="797801"/>
                  </a:cubicBezTo>
                  <a:cubicBezTo>
                    <a:pt x="871716" y="804304"/>
                    <a:pt x="876224" y="813753"/>
                    <a:pt x="876224" y="826110"/>
                  </a:cubicBezTo>
                  <a:cubicBezTo>
                    <a:pt x="876224" y="845922"/>
                    <a:pt x="870648" y="865569"/>
                    <a:pt x="859511" y="885050"/>
                  </a:cubicBezTo>
                  <a:cubicBezTo>
                    <a:pt x="848360" y="904545"/>
                    <a:pt x="833831" y="923277"/>
                    <a:pt x="815887" y="941222"/>
                  </a:cubicBezTo>
                  <a:cubicBezTo>
                    <a:pt x="797929" y="959167"/>
                    <a:pt x="777507" y="975868"/>
                    <a:pt x="754621" y="991324"/>
                  </a:cubicBezTo>
                  <a:cubicBezTo>
                    <a:pt x="731724" y="1006805"/>
                    <a:pt x="708534" y="1020254"/>
                    <a:pt x="685000" y="1031710"/>
                  </a:cubicBezTo>
                  <a:cubicBezTo>
                    <a:pt x="661480" y="1043165"/>
                    <a:pt x="638594" y="1052119"/>
                    <a:pt x="616318" y="1058621"/>
                  </a:cubicBezTo>
                  <a:cubicBezTo>
                    <a:pt x="594043" y="1065123"/>
                    <a:pt x="574561" y="1068388"/>
                    <a:pt x="557835" y="1068388"/>
                  </a:cubicBezTo>
                  <a:cubicBezTo>
                    <a:pt x="534327" y="1068388"/>
                    <a:pt x="514350" y="1061263"/>
                    <a:pt x="495198" y="1052119"/>
                  </a:cubicBezTo>
                  <a:cubicBezTo>
                    <a:pt x="371081" y="992873"/>
                    <a:pt x="372529" y="861213"/>
                    <a:pt x="352234" y="858901"/>
                  </a:cubicBezTo>
                  <a:cubicBezTo>
                    <a:pt x="323126" y="855599"/>
                    <a:pt x="287427" y="945743"/>
                    <a:pt x="278130" y="962774"/>
                  </a:cubicBezTo>
                  <a:cubicBezTo>
                    <a:pt x="268860" y="979792"/>
                    <a:pt x="236538" y="1058939"/>
                    <a:pt x="228791" y="1079043"/>
                  </a:cubicBezTo>
                  <a:cubicBezTo>
                    <a:pt x="221056" y="1099160"/>
                    <a:pt x="212395" y="1117727"/>
                    <a:pt x="202794" y="1134732"/>
                  </a:cubicBezTo>
                  <a:cubicBezTo>
                    <a:pt x="193218" y="1151763"/>
                    <a:pt x="181470" y="1166000"/>
                    <a:pt x="167539" y="1177443"/>
                  </a:cubicBezTo>
                  <a:cubicBezTo>
                    <a:pt x="153607" y="1188898"/>
                    <a:pt x="136119" y="1194613"/>
                    <a:pt x="115088" y="1194613"/>
                  </a:cubicBezTo>
                  <a:cubicBezTo>
                    <a:pt x="99022" y="1194613"/>
                    <a:pt x="83998" y="1191984"/>
                    <a:pt x="70066" y="1186726"/>
                  </a:cubicBezTo>
                  <a:cubicBezTo>
                    <a:pt x="56147" y="1181481"/>
                    <a:pt x="44082" y="1174052"/>
                    <a:pt x="33871" y="1164450"/>
                  </a:cubicBezTo>
                  <a:cubicBezTo>
                    <a:pt x="23661" y="1154862"/>
                    <a:pt x="15469" y="1143432"/>
                    <a:pt x="9272" y="1130109"/>
                  </a:cubicBezTo>
                  <a:cubicBezTo>
                    <a:pt x="3099" y="1116800"/>
                    <a:pt x="0" y="1102411"/>
                    <a:pt x="0" y="1086929"/>
                  </a:cubicBezTo>
                  <a:cubicBezTo>
                    <a:pt x="0" y="1068388"/>
                    <a:pt x="2934" y="1048576"/>
                    <a:pt x="8814" y="1027544"/>
                  </a:cubicBezTo>
                  <a:cubicBezTo>
                    <a:pt x="14707" y="1006500"/>
                    <a:pt x="22123" y="984999"/>
                    <a:pt x="31090" y="963016"/>
                  </a:cubicBezTo>
                  <a:cubicBezTo>
                    <a:pt x="40069" y="941057"/>
                    <a:pt x="50114" y="919251"/>
                    <a:pt x="61252" y="897585"/>
                  </a:cubicBezTo>
                  <a:cubicBezTo>
                    <a:pt x="72403" y="875932"/>
                    <a:pt x="83071" y="855815"/>
                    <a:pt x="93282" y="837247"/>
                  </a:cubicBezTo>
                  <a:cubicBezTo>
                    <a:pt x="103492" y="818693"/>
                    <a:pt x="112916" y="801840"/>
                    <a:pt x="121590" y="786663"/>
                  </a:cubicBezTo>
                  <a:cubicBezTo>
                    <a:pt x="130252" y="771512"/>
                    <a:pt x="136449" y="759600"/>
                    <a:pt x="140157" y="750926"/>
                  </a:cubicBezTo>
                  <a:cubicBezTo>
                    <a:pt x="162434" y="700799"/>
                    <a:pt x="185941" y="646506"/>
                    <a:pt x="210706" y="588023"/>
                  </a:cubicBezTo>
                  <a:cubicBezTo>
                    <a:pt x="235445" y="529552"/>
                    <a:pt x="260033" y="470141"/>
                    <a:pt x="284493" y="409804"/>
                  </a:cubicBezTo>
                  <a:cubicBezTo>
                    <a:pt x="308940" y="349466"/>
                    <a:pt x="332601" y="289928"/>
                    <a:pt x="355512" y="231127"/>
                  </a:cubicBezTo>
                  <a:cubicBezTo>
                    <a:pt x="378397" y="172339"/>
                    <a:pt x="399428" y="117577"/>
                    <a:pt x="418618" y="66827"/>
                  </a:cubicBezTo>
                  <a:cubicBezTo>
                    <a:pt x="425424" y="50127"/>
                    <a:pt x="432537" y="37287"/>
                    <a:pt x="439966" y="28308"/>
                  </a:cubicBezTo>
                  <a:cubicBezTo>
                    <a:pt x="447396" y="19342"/>
                    <a:pt x="455587" y="12852"/>
                    <a:pt x="464566" y="8814"/>
                  </a:cubicBezTo>
                  <a:cubicBezTo>
                    <a:pt x="473520" y="4800"/>
                    <a:pt x="483274" y="2324"/>
                    <a:pt x="493802" y="1384"/>
                  </a:cubicBezTo>
                  <a:cubicBezTo>
                    <a:pt x="504317" y="470"/>
                    <a:pt x="515760" y="0"/>
                    <a:pt x="528155"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8" name="Shape 13"/>
            <p:cNvSpPr/>
            <p:nvPr/>
          </p:nvSpPr>
          <p:spPr>
            <a:xfrm>
              <a:off x="4355040" y="2994542"/>
              <a:ext cx="455280" cy="639284"/>
            </a:xfrm>
            <a:custGeom>
              <a:avLst/>
              <a:gdLst/>
              <a:ahLst/>
              <a:cxnLst/>
              <a:rect l="0" t="0" r="0" b="0"/>
              <a:pathLst>
                <a:path w="455283" h="640266">
                  <a:moveTo>
                    <a:pt x="455283" y="0"/>
                  </a:moveTo>
                  <a:lnTo>
                    <a:pt x="455283" y="118883"/>
                  </a:lnTo>
                  <a:lnTo>
                    <a:pt x="438434" y="125576"/>
                  </a:lnTo>
                  <a:cubicBezTo>
                    <a:pt x="422323" y="133129"/>
                    <a:pt x="404817" y="142496"/>
                    <a:pt x="385838" y="154033"/>
                  </a:cubicBezTo>
                  <a:cubicBezTo>
                    <a:pt x="367106" y="165412"/>
                    <a:pt x="340969" y="195041"/>
                    <a:pt x="334163" y="203703"/>
                  </a:cubicBezTo>
                  <a:cubicBezTo>
                    <a:pt x="326733" y="212986"/>
                    <a:pt x="321018" y="220873"/>
                    <a:pt x="316992" y="227362"/>
                  </a:cubicBezTo>
                  <a:cubicBezTo>
                    <a:pt x="312966" y="233865"/>
                    <a:pt x="309714" y="239301"/>
                    <a:pt x="307251" y="243618"/>
                  </a:cubicBezTo>
                  <a:cubicBezTo>
                    <a:pt x="304762" y="248572"/>
                    <a:pt x="303213" y="252597"/>
                    <a:pt x="302602" y="255684"/>
                  </a:cubicBezTo>
                  <a:cubicBezTo>
                    <a:pt x="331673" y="246387"/>
                    <a:pt x="362788" y="238373"/>
                    <a:pt x="395884" y="231541"/>
                  </a:cubicBezTo>
                  <a:lnTo>
                    <a:pt x="455283" y="218767"/>
                  </a:lnTo>
                  <a:lnTo>
                    <a:pt x="455283" y="303683"/>
                  </a:lnTo>
                  <a:lnTo>
                    <a:pt x="415379" y="314624"/>
                  </a:lnTo>
                  <a:cubicBezTo>
                    <a:pt x="387210" y="322371"/>
                    <a:pt x="362166" y="331338"/>
                    <a:pt x="340195" y="341536"/>
                  </a:cubicBezTo>
                  <a:cubicBezTo>
                    <a:pt x="318224" y="351746"/>
                    <a:pt x="300431" y="363684"/>
                    <a:pt x="286817" y="377273"/>
                  </a:cubicBezTo>
                  <a:cubicBezTo>
                    <a:pt x="273215" y="390888"/>
                    <a:pt x="266408" y="407296"/>
                    <a:pt x="266408" y="426473"/>
                  </a:cubicBezTo>
                  <a:cubicBezTo>
                    <a:pt x="266408" y="435147"/>
                    <a:pt x="269329" y="443339"/>
                    <a:pt x="275221" y="451073"/>
                  </a:cubicBezTo>
                  <a:cubicBezTo>
                    <a:pt x="281101" y="458820"/>
                    <a:pt x="306400" y="506013"/>
                    <a:pt x="405244" y="494012"/>
                  </a:cubicBezTo>
                  <a:cubicBezTo>
                    <a:pt x="422094" y="491964"/>
                    <a:pt x="438662" y="489086"/>
                    <a:pt x="454915" y="485507"/>
                  </a:cubicBezTo>
                  <a:lnTo>
                    <a:pt x="455283" y="485409"/>
                  </a:lnTo>
                  <a:lnTo>
                    <a:pt x="455283" y="618017"/>
                  </a:lnTo>
                  <a:lnTo>
                    <a:pt x="410371" y="628812"/>
                  </a:lnTo>
                  <a:cubicBezTo>
                    <a:pt x="383292" y="633741"/>
                    <a:pt x="354988" y="637244"/>
                    <a:pt x="325589" y="638868"/>
                  </a:cubicBezTo>
                  <a:cubicBezTo>
                    <a:pt x="306197" y="639941"/>
                    <a:pt x="289988" y="640266"/>
                    <a:pt x="276017" y="639980"/>
                  </a:cubicBezTo>
                  <a:cubicBezTo>
                    <a:pt x="234104" y="639123"/>
                    <a:pt x="212334" y="632772"/>
                    <a:pt x="185179" y="624657"/>
                  </a:cubicBezTo>
                  <a:cubicBezTo>
                    <a:pt x="148983" y="613824"/>
                    <a:pt x="117272" y="597745"/>
                    <a:pt x="90043" y="576384"/>
                  </a:cubicBezTo>
                  <a:cubicBezTo>
                    <a:pt x="62814" y="555036"/>
                    <a:pt x="41008" y="528276"/>
                    <a:pt x="24612" y="496095"/>
                  </a:cubicBezTo>
                  <a:cubicBezTo>
                    <a:pt x="8204" y="463913"/>
                    <a:pt x="0" y="426473"/>
                    <a:pt x="0" y="383776"/>
                  </a:cubicBezTo>
                  <a:cubicBezTo>
                    <a:pt x="0" y="340469"/>
                    <a:pt x="8356" y="300870"/>
                    <a:pt x="25082" y="264967"/>
                  </a:cubicBezTo>
                  <a:cubicBezTo>
                    <a:pt x="41770" y="229077"/>
                    <a:pt x="64059" y="196591"/>
                    <a:pt x="91897" y="167508"/>
                  </a:cubicBezTo>
                  <a:cubicBezTo>
                    <a:pt x="119748" y="138425"/>
                    <a:pt x="151905" y="113050"/>
                    <a:pt x="188442" y="91384"/>
                  </a:cubicBezTo>
                  <a:cubicBezTo>
                    <a:pt x="224942" y="69730"/>
                    <a:pt x="263309" y="51633"/>
                    <a:pt x="303543" y="37091"/>
                  </a:cubicBezTo>
                  <a:cubicBezTo>
                    <a:pt x="343764" y="22550"/>
                    <a:pt x="384428" y="11552"/>
                    <a:pt x="425602" y="4135"/>
                  </a:cubicBezTo>
                  <a:lnTo>
                    <a:pt x="455283" y="0"/>
                  </a:ln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9" name="Shape 14"/>
            <p:cNvSpPr/>
            <p:nvPr/>
          </p:nvSpPr>
          <p:spPr>
            <a:xfrm>
              <a:off x="4810320" y="3263714"/>
              <a:ext cx="399658" cy="350486"/>
            </a:xfrm>
            <a:custGeom>
              <a:avLst/>
              <a:gdLst/>
              <a:ahLst/>
              <a:cxnLst/>
              <a:rect l="0" t="0" r="0" b="0"/>
              <a:pathLst>
                <a:path w="400690" h="350180">
                  <a:moveTo>
                    <a:pt x="395537" y="784"/>
                  </a:moveTo>
                  <a:cubicBezTo>
                    <a:pt x="399664" y="0"/>
                    <a:pt x="400690" y="3008"/>
                    <a:pt x="398335" y="10821"/>
                  </a:cubicBezTo>
                  <a:cubicBezTo>
                    <a:pt x="395846" y="19114"/>
                    <a:pt x="326935" y="181471"/>
                    <a:pt x="298779" y="203137"/>
                  </a:cubicBezTo>
                  <a:cubicBezTo>
                    <a:pt x="277653" y="219387"/>
                    <a:pt x="179495" y="298395"/>
                    <a:pt x="32516" y="342364"/>
                  </a:cubicBezTo>
                  <a:lnTo>
                    <a:pt x="0" y="350180"/>
                  </a:lnTo>
                  <a:lnTo>
                    <a:pt x="0" y="217572"/>
                  </a:lnTo>
                  <a:lnTo>
                    <a:pt x="47403" y="204950"/>
                  </a:lnTo>
                  <a:cubicBezTo>
                    <a:pt x="234412" y="146657"/>
                    <a:pt x="370777" y="5485"/>
                    <a:pt x="395537" y="784"/>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0" name="Shape 15"/>
            <p:cNvSpPr/>
            <p:nvPr/>
          </p:nvSpPr>
          <p:spPr>
            <a:xfrm>
              <a:off x="4810320" y="2986131"/>
              <a:ext cx="280173" cy="311230"/>
            </a:xfrm>
            <a:custGeom>
              <a:avLst/>
              <a:gdLst/>
              <a:ahLst/>
              <a:cxnLst/>
              <a:rect l="0" t="0" r="0" b="0"/>
              <a:pathLst>
                <a:path w="281723" h="310686">
                  <a:moveTo>
                    <a:pt x="86816" y="0"/>
                  </a:moveTo>
                  <a:cubicBezTo>
                    <a:pt x="104749" y="0"/>
                    <a:pt x="125018" y="1549"/>
                    <a:pt x="147611" y="4648"/>
                  </a:cubicBezTo>
                  <a:cubicBezTo>
                    <a:pt x="170179" y="7747"/>
                    <a:pt x="191375" y="13627"/>
                    <a:pt x="211175" y="22276"/>
                  </a:cubicBezTo>
                  <a:cubicBezTo>
                    <a:pt x="230974" y="30950"/>
                    <a:pt x="247700" y="43319"/>
                    <a:pt x="261301" y="59398"/>
                  </a:cubicBezTo>
                  <a:cubicBezTo>
                    <a:pt x="274916" y="75514"/>
                    <a:pt x="281723" y="96215"/>
                    <a:pt x="281723" y="121602"/>
                  </a:cubicBezTo>
                  <a:cubicBezTo>
                    <a:pt x="281723" y="147587"/>
                    <a:pt x="274916" y="169863"/>
                    <a:pt x="261301" y="188430"/>
                  </a:cubicBezTo>
                  <a:cubicBezTo>
                    <a:pt x="247700" y="206985"/>
                    <a:pt x="229881" y="223088"/>
                    <a:pt x="207936" y="236703"/>
                  </a:cubicBezTo>
                  <a:cubicBezTo>
                    <a:pt x="185965" y="250304"/>
                    <a:pt x="160908" y="261912"/>
                    <a:pt x="132752" y="271500"/>
                  </a:cubicBezTo>
                  <a:cubicBezTo>
                    <a:pt x="104584" y="281102"/>
                    <a:pt x="75818" y="289903"/>
                    <a:pt x="46431" y="297955"/>
                  </a:cubicBezTo>
                  <a:lnTo>
                    <a:pt x="0" y="310686"/>
                  </a:lnTo>
                  <a:lnTo>
                    <a:pt x="0" y="225770"/>
                  </a:lnTo>
                  <a:lnTo>
                    <a:pt x="33438" y="218580"/>
                  </a:lnTo>
                  <a:cubicBezTo>
                    <a:pt x="62191" y="212103"/>
                    <a:pt x="86944" y="204838"/>
                    <a:pt x="107695" y="196786"/>
                  </a:cubicBezTo>
                  <a:cubicBezTo>
                    <a:pt x="128408" y="188747"/>
                    <a:pt x="145287" y="177203"/>
                    <a:pt x="149630" y="164211"/>
                  </a:cubicBezTo>
                  <a:cubicBezTo>
                    <a:pt x="154584" y="151219"/>
                    <a:pt x="152234" y="142481"/>
                    <a:pt x="151307" y="135992"/>
                  </a:cubicBezTo>
                  <a:cubicBezTo>
                    <a:pt x="150380" y="129489"/>
                    <a:pt x="145554" y="122110"/>
                    <a:pt x="143077" y="118986"/>
                  </a:cubicBezTo>
                  <a:cubicBezTo>
                    <a:pt x="141528" y="117132"/>
                    <a:pt x="126354" y="104572"/>
                    <a:pt x="92590" y="104011"/>
                  </a:cubicBezTo>
                  <a:cubicBezTo>
                    <a:pt x="75708" y="103731"/>
                    <a:pt x="54177" y="106451"/>
                    <a:pt x="27379" y="115009"/>
                  </a:cubicBezTo>
                  <a:lnTo>
                    <a:pt x="0" y="125886"/>
                  </a:lnTo>
                  <a:lnTo>
                    <a:pt x="0" y="7003"/>
                  </a:lnTo>
                  <a:lnTo>
                    <a:pt x="30297" y="2783"/>
                  </a:lnTo>
                  <a:cubicBezTo>
                    <a:pt x="49710" y="927"/>
                    <a:pt x="68547" y="0"/>
                    <a:pt x="86816"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1" name="Shape 16"/>
            <p:cNvSpPr/>
            <p:nvPr/>
          </p:nvSpPr>
          <p:spPr>
            <a:xfrm>
              <a:off x="5032810" y="2907623"/>
              <a:ext cx="1025927" cy="714988"/>
            </a:xfrm>
            <a:custGeom>
              <a:avLst/>
              <a:gdLst/>
              <a:ahLst/>
              <a:cxnLst/>
              <a:rect l="0" t="0" r="0" b="0"/>
              <a:pathLst>
                <a:path w="1025868" h="714756">
                  <a:moveTo>
                    <a:pt x="356781" y="72271"/>
                  </a:moveTo>
                  <a:cubicBezTo>
                    <a:pt x="372440" y="71904"/>
                    <a:pt x="389395" y="74066"/>
                    <a:pt x="401638" y="79858"/>
                  </a:cubicBezTo>
                  <a:cubicBezTo>
                    <a:pt x="429679" y="93116"/>
                    <a:pt x="438518" y="122148"/>
                    <a:pt x="444741" y="127368"/>
                  </a:cubicBezTo>
                  <a:cubicBezTo>
                    <a:pt x="502958" y="176314"/>
                    <a:pt x="838365" y="0"/>
                    <a:pt x="882726" y="157366"/>
                  </a:cubicBezTo>
                  <a:cubicBezTo>
                    <a:pt x="885723" y="168034"/>
                    <a:pt x="889229" y="177940"/>
                    <a:pt x="889229" y="188455"/>
                  </a:cubicBezTo>
                  <a:cubicBezTo>
                    <a:pt x="889229" y="208267"/>
                    <a:pt x="885812" y="227292"/>
                    <a:pt x="879018" y="245542"/>
                  </a:cubicBezTo>
                  <a:cubicBezTo>
                    <a:pt x="872198" y="263804"/>
                    <a:pt x="864629" y="281749"/>
                    <a:pt x="856272" y="299377"/>
                  </a:cubicBezTo>
                  <a:cubicBezTo>
                    <a:pt x="847915" y="317017"/>
                    <a:pt x="840333" y="334810"/>
                    <a:pt x="833526" y="352755"/>
                  </a:cubicBezTo>
                  <a:cubicBezTo>
                    <a:pt x="826719" y="370700"/>
                    <a:pt x="757085" y="483349"/>
                    <a:pt x="778852" y="496481"/>
                  </a:cubicBezTo>
                  <a:cubicBezTo>
                    <a:pt x="840245" y="533527"/>
                    <a:pt x="1009155" y="356908"/>
                    <a:pt x="1017511" y="354139"/>
                  </a:cubicBezTo>
                  <a:cubicBezTo>
                    <a:pt x="1025868" y="351345"/>
                    <a:pt x="991819" y="404939"/>
                    <a:pt x="1001102" y="404939"/>
                  </a:cubicBezTo>
                  <a:cubicBezTo>
                    <a:pt x="1015340" y="404939"/>
                    <a:pt x="975855" y="424091"/>
                    <a:pt x="982027" y="427469"/>
                  </a:cubicBezTo>
                  <a:cubicBezTo>
                    <a:pt x="988225" y="430873"/>
                    <a:pt x="991324" y="440322"/>
                    <a:pt x="991324" y="455778"/>
                  </a:cubicBezTo>
                  <a:cubicBezTo>
                    <a:pt x="991324" y="477457"/>
                    <a:pt x="983272" y="498818"/>
                    <a:pt x="967194" y="519837"/>
                  </a:cubicBezTo>
                  <a:cubicBezTo>
                    <a:pt x="951090" y="540867"/>
                    <a:pt x="930377" y="560984"/>
                    <a:pt x="905002" y="580162"/>
                  </a:cubicBezTo>
                  <a:cubicBezTo>
                    <a:pt x="879627" y="599351"/>
                    <a:pt x="851179" y="617144"/>
                    <a:pt x="819594" y="633539"/>
                  </a:cubicBezTo>
                  <a:cubicBezTo>
                    <a:pt x="788047" y="649935"/>
                    <a:pt x="756627" y="664172"/>
                    <a:pt x="725386" y="676237"/>
                  </a:cubicBezTo>
                  <a:cubicBezTo>
                    <a:pt x="694131" y="688302"/>
                    <a:pt x="664908" y="697750"/>
                    <a:pt x="637680" y="704558"/>
                  </a:cubicBezTo>
                  <a:cubicBezTo>
                    <a:pt x="610438" y="711352"/>
                    <a:pt x="588175" y="714756"/>
                    <a:pt x="570840" y="714756"/>
                  </a:cubicBezTo>
                  <a:cubicBezTo>
                    <a:pt x="551650" y="714756"/>
                    <a:pt x="533882" y="711581"/>
                    <a:pt x="520255" y="701294"/>
                  </a:cubicBezTo>
                  <a:cubicBezTo>
                    <a:pt x="495655" y="682739"/>
                    <a:pt x="495402" y="646138"/>
                    <a:pt x="512876" y="604024"/>
                  </a:cubicBezTo>
                  <a:cubicBezTo>
                    <a:pt x="538670" y="541833"/>
                    <a:pt x="595198" y="466890"/>
                    <a:pt x="608140" y="447230"/>
                  </a:cubicBezTo>
                  <a:cubicBezTo>
                    <a:pt x="745413" y="238506"/>
                    <a:pt x="667347" y="224803"/>
                    <a:pt x="578714" y="229578"/>
                  </a:cubicBezTo>
                  <a:cubicBezTo>
                    <a:pt x="411035" y="238595"/>
                    <a:pt x="268439" y="544513"/>
                    <a:pt x="254203" y="568960"/>
                  </a:cubicBezTo>
                  <a:cubicBezTo>
                    <a:pt x="239954" y="593407"/>
                    <a:pt x="209055" y="654304"/>
                    <a:pt x="154470" y="692010"/>
                  </a:cubicBezTo>
                  <a:cubicBezTo>
                    <a:pt x="133528" y="706476"/>
                    <a:pt x="113233" y="714756"/>
                    <a:pt x="83515" y="714756"/>
                  </a:cubicBezTo>
                  <a:cubicBezTo>
                    <a:pt x="74257" y="714756"/>
                    <a:pt x="64808" y="713067"/>
                    <a:pt x="55232" y="709651"/>
                  </a:cubicBezTo>
                  <a:cubicBezTo>
                    <a:pt x="45631" y="706260"/>
                    <a:pt x="36652" y="701459"/>
                    <a:pt x="28295" y="695261"/>
                  </a:cubicBezTo>
                  <a:cubicBezTo>
                    <a:pt x="19951" y="689089"/>
                    <a:pt x="13144" y="681965"/>
                    <a:pt x="7874" y="673913"/>
                  </a:cubicBezTo>
                  <a:cubicBezTo>
                    <a:pt x="2629" y="665887"/>
                    <a:pt x="0" y="656907"/>
                    <a:pt x="0" y="647002"/>
                  </a:cubicBezTo>
                  <a:cubicBezTo>
                    <a:pt x="0" y="635254"/>
                    <a:pt x="774" y="625500"/>
                    <a:pt x="2311" y="617753"/>
                  </a:cubicBezTo>
                  <a:cubicBezTo>
                    <a:pt x="3860" y="610032"/>
                    <a:pt x="7734" y="599986"/>
                    <a:pt x="13919" y="587591"/>
                  </a:cubicBezTo>
                  <a:cubicBezTo>
                    <a:pt x="25679" y="562229"/>
                    <a:pt x="234200" y="185966"/>
                    <a:pt x="256680" y="154153"/>
                  </a:cubicBezTo>
                  <a:cubicBezTo>
                    <a:pt x="281432" y="119138"/>
                    <a:pt x="289369" y="98412"/>
                    <a:pt x="319697" y="79858"/>
                  </a:cubicBezTo>
                  <a:cubicBezTo>
                    <a:pt x="326758" y="75533"/>
                    <a:pt x="341122" y="72637"/>
                    <a:pt x="356781" y="72271"/>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2" name="Shape 17"/>
            <p:cNvSpPr/>
            <p:nvPr/>
          </p:nvSpPr>
          <p:spPr>
            <a:xfrm>
              <a:off x="5955732" y="2582373"/>
              <a:ext cx="1159834" cy="1082297"/>
            </a:xfrm>
            <a:custGeom>
              <a:avLst/>
              <a:gdLst/>
              <a:ahLst/>
              <a:cxnLst/>
              <a:rect l="0" t="0" r="0" b="0"/>
              <a:pathLst>
                <a:path w="1161314" h="1079233">
                  <a:moveTo>
                    <a:pt x="595249" y="0"/>
                  </a:moveTo>
                  <a:cubicBezTo>
                    <a:pt x="615049" y="0"/>
                    <a:pt x="630225" y="4026"/>
                    <a:pt x="640741" y="12052"/>
                  </a:cubicBezTo>
                  <a:cubicBezTo>
                    <a:pt x="651256" y="20104"/>
                    <a:pt x="659308" y="30315"/>
                    <a:pt x="664870" y="42685"/>
                  </a:cubicBezTo>
                  <a:cubicBezTo>
                    <a:pt x="670446" y="55080"/>
                    <a:pt x="674294" y="68377"/>
                    <a:pt x="676466" y="82601"/>
                  </a:cubicBezTo>
                  <a:cubicBezTo>
                    <a:pt x="678638" y="96850"/>
                    <a:pt x="681254" y="110147"/>
                    <a:pt x="684352" y="122517"/>
                  </a:cubicBezTo>
                  <a:cubicBezTo>
                    <a:pt x="687464" y="134900"/>
                    <a:pt x="692252" y="145110"/>
                    <a:pt x="698742" y="153149"/>
                  </a:cubicBezTo>
                  <a:cubicBezTo>
                    <a:pt x="705244" y="161201"/>
                    <a:pt x="714997" y="165214"/>
                    <a:pt x="727990" y="165214"/>
                  </a:cubicBezTo>
                  <a:lnTo>
                    <a:pt x="1145705" y="165214"/>
                  </a:lnTo>
                  <a:cubicBezTo>
                    <a:pt x="1150633" y="165214"/>
                    <a:pt x="1154037" y="167234"/>
                    <a:pt x="1155891" y="171247"/>
                  </a:cubicBezTo>
                  <a:cubicBezTo>
                    <a:pt x="1157757" y="175273"/>
                    <a:pt x="1159155" y="179603"/>
                    <a:pt x="1160069" y="184239"/>
                  </a:cubicBezTo>
                  <a:cubicBezTo>
                    <a:pt x="1161009" y="188887"/>
                    <a:pt x="1161314" y="193383"/>
                    <a:pt x="1161009" y="197701"/>
                  </a:cubicBezTo>
                  <a:cubicBezTo>
                    <a:pt x="1160691" y="202044"/>
                    <a:pt x="1160539" y="204813"/>
                    <a:pt x="1160539" y="206058"/>
                  </a:cubicBezTo>
                  <a:cubicBezTo>
                    <a:pt x="1160539" y="217818"/>
                    <a:pt x="1156500" y="227876"/>
                    <a:pt x="1148461" y="236220"/>
                  </a:cubicBezTo>
                  <a:cubicBezTo>
                    <a:pt x="1140435" y="244577"/>
                    <a:pt x="1129906" y="251384"/>
                    <a:pt x="1116915" y="256642"/>
                  </a:cubicBezTo>
                  <a:cubicBezTo>
                    <a:pt x="1103935" y="261912"/>
                    <a:pt x="1089381" y="266090"/>
                    <a:pt x="1073277" y="269177"/>
                  </a:cubicBezTo>
                  <a:cubicBezTo>
                    <a:pt x="1057199" y="272275"/>
                    <a:pt x="1040943" y="274600"/>
                    <a:pt x="1024560" y="276149"/>
                  </a:cubicBezTo>
                  <a:cubicBezTo>
                    <a:pt x="1008152" y="277698"/>
                    <a:pt x="992531" y="278612"/>
                    <a:pt x="977671" y="278917"/>
                  </a:cubicBezTo>
                  <a:cubicBezTo>
                    <a:pt x="962825" y="279248"/>
                    <a:pt x="580149" y="291770"/>
                    <a:pt x="570268" y="292379"/>
                  </a:cubicBezTo>
                  <a:cubicBezTo>
                    <a:pt x="546735" y="298577"/>
                    <a:pt x="440271" y="389356"/>
                    <a:pt x="326136" y="606679"/>
                  </a:cubicBezTo>
                  <a:cubicBezTo>
                    <a:pt x="212027" y="824002"/>
                    <a:pt x="284976" y="897484"/>
                    <a:pt x="294551" y="904736"/>
                  </a:cubicBezTo>
                  <a:cubicBezTo>
                    <a:pt x="328130" y="930186"/>
                    <a:pt x="367868" y="904278"/>
                    <a:pt x="382727" y="892201"/>
                  </a:cubicBezTo>
                  <a:cubicBezTo>
                    <a:pt x="397587" y="880148"/>
                    <a:pt x="415062" y="867156"/>
                    <a:pt x="435178" y="853224"/>
                  </a:cubicBezTo>
                  <a:cubicBezTo>
                    <a:pt x="455282" y="839305"/>
                    <a:pt x="476174" y="826618"/>
                    <a:pt x="497828" y="815162"/>
                  </a:cubicBezTo>
                  <a:cubicBezTo>
                    <a:pt x="519494" y="803720"/>
                    <a:pt x="538353" y="798004"/>
                    <a:pt x="554457" y="798004"/>
                  </a:cubicBezTo>
                  <a:cubicBezTo>
                    <a:pt x="566217" y="798004"/>
                    <a:pt x="576402" y="801230"/>
                    <a:pt x="585077" y="807733"/>
                  </a:cubicBezTo>
                  <a:cubicBezTo>
                    <a:pt x="593751" y="814235"/>
                    <a:pt x="598081" y="823671"/>
                    <a:pt x="598081" y="836054"/>
                  </a:cubicBezTo>
                  <a:cubicBezTo>
                    <a:pt x="598081" y="857733"/>
                    <a:pt x="591719" y="878751"/>
                    <a:pt x="579044" y="899173"/>
                  </a:cubicBezTo>
                  <a:cubicBezTo>
                    <a:pt x="566357" y="919594"/>
                    <a:pt x="549491" y="938771"/>
                    <a:pt x="528472" y="956716"/>
                  </a:cubicBezTo>
                  <a:cubicBezTo>
                    <a:pt x="507429" y="974674"/>
                    <a:pt x="483756" y="991222"/>
                    <a:pt x="457454" y="1006386"/>
                  </a:cubicBezTo>
                  <a:cubicBezTo>
                    <a:pt x="431140" y="1021550"/>
                    <a:pt x="404229" y="1034542"/>
                    <a:pt x="376707" y="1045363"/>
                  </a:cubicBezTo>
                  <a:cubicBezTo>
                    <a:pt x="349162" y="1056196"/>
                    <a:pt x="322542" y="1064552"/>
                    <a:pt x="296888" y="1070432"/>
                  </a:cubicBezTo>
                  <a:cubicBezTo>
                    <a:pt x="271183" y="1076325"/>
                    <a:pt x="248755" y="1079233"/>
                    <a:pt x="229591" y="1079233"/>
                  </a:cubicBezTo>
                  <a:cubicBezTo>
                    <a:pt x="211010" y="1079233"/>
                    <a:pt x="190271" y="1077544"/>
                    <a:pt x="167386" y="1074141"/>
                  </a:cubicBezTo>
                  <a:cubicBezTo>
                    <a:pt x="144500" y="1070737"/>
                    <a:pt x="121704" y="1066533"/>
                    <a:pt x="101943" y="1055573"/>
                  </a:cubicBezTo>
                  <a:cubicBezTo>
                    <a:pt x="0" y="998995"/>
                    <a:pt x="17158" y="821830"/>
                    <a:pt x="26759" y="787781"/>
                  </a:cubicBezTo>
                  <a:cubicBezTo>
                    <a:pt x="36361" y="753758"/>
                    <a:pt x="48578" y="720484"/>
                    <a:pt x="63424" y="687997"/>
                  </a:cubicBezTo>
                  <a:cubicBezTo>
                    <a:pt x="78283" y="655523"/>
                    <a:pt x="94818" y="623354"/>
                    <a:pt x="113094" y="591464"/>
                  </a:cubicBezTo>
                  <a:cubicBezTo>
                    <a:pt x="131318" y="559600"/>
                    <a:pt x="268046" y="333997"/>
                    <a:pt x="259715" y="326263"/>
                  </a:cubicBezTo>
                  <a:cubicBezTo>
                    <a:pt x="251358" y="318541"/>
                    <a:pt x="241135" y="312801"/>
                    <a:pt x="229070" y="309080"/>
                  </a:cubicBezTo>
                  <a:cubicBezTo>
                    <a:pt x="217018" y="305372"/>
                    <a:pt x="203695" y="302908"/>
                    <a:pt x="189154" y="301651"/>
                  </a:cubicBezTo>
                  <a:cubicBezTo>
                    <a:pt x="174625" y="300431"/>
                    <a:pt x="161316" y="298272"/>
                    <a:pt x="149251" y="295173"/>
                  </a:cubicBezTo>
                  <a:cubicBezTo>
                    <a:pt x="137185" y="292087"/>
                    <a:pt x="126975" y="287134"/>
                    <a:pt x="118618" y="280314"/>
                  </a:cubicBezTo>
                  <a:cubicBezTo>
                    <a:pt x="110261" y="273520"/>
                    <a:pt x="106083" y="262674"/>
                    <a:pt x="106083" y="247828"/>
                  </a:cubicBezTo>
                  <a:cubicBezTo>
                    <a:pt x="106083" y="234836"/>
                    <a:pt x="110731" y="224625"/>
                    <a:pt x="120015" y="217195"/>
                  </a:cubicBezTo>
                  <a:cubicBezTo>
                    <a:pt x="129286" y="209766"/>
                    <a:pt x="141034" y="204051"/>
                    <a:pt x="155283" y="200025"/>
                  </a:cubicBezTo>
                  <a:cubicBezTo>
                    <a:pt x="169507" y="195999"/>
                    <a:pt x="185458" y="193218"/>
                    <a:pt x="203086" y="191656"/>
                  </a:cubicBezTo>
                  <a:cubicBezTo>
                    <a:pt x="220726" y="190132"/>
                    <a:pt x="238037" y="188887"/>
                    <a:pt x="255067" y="187947"/>
                  </a:cubicBezTo>
                  <a:cubicBezTo>
                    <a:pt x="272085" y="187033"/>
                    <a:pt x="287706" y="185953"/>
                    <a:pt x="301930" y="184696"/>
                  </a:cubicBezTo>
                  <a:cubicBezTo>
                    <a:pt x="316167" y="183477"/>
                    <a:pt x="327013" y="181318"/>
                    <a:pt x="334442" y="178207"/>
                  </a:cubicBezTo>
                  <a:cubicBezTo>
                    <a:pt x="352997" y="170168"/>
                    <a:pt x="368922" y="160274"/>
                    <a:pt x="382232" y="148501"/>
                  </a:cubicBezTo>
                  <a:cubicBezTo>
                    <a:pt x="395516" y="136766"/>
                    <a:pt x="407899" y="124219"/>
                    <a:pt x="419354" y="110909"/>
                  </a:cubicBezTo>
                  <a:cubicBezTo>
                    <a:pt x="430809" y="97625"/>
                    <a:pt x="442100" y="84455"/>
                    <a:pt x="453237" y="71463"/>
                  </a:cubicBezTo>
                  <a:cubicBezTo>
                    <a:pt x="464389" y="58471"/>
                    <a:pt x="476593" y="46571"/>
                    <a:pt x="489903" y="35725"/>
                  </a:cubicBezTo>
                  <a:cubicBezTo>
                    <a:pt x="503212" y="24905"/>
                    <a:pt x="518211" y="16231"/>
                    <a:pt x="534924" y="9741"/>
                  </a:cubicBezTo>
                  <a:cubicBezTo>
                    <a:pt x="551638" y="3239"/>
                    <a:pt x="571729" y="0"/>
                    <a:pt x="595249" y="0"/>
                  </a:cubicBezTo>
                  <a:close/>
                </a:path>
              </a:pathLst>
            </a:custGeom>
            <a:ln w="0" cap="flat">
              <a:miter lim="127000"/>
            </a:ln>
          </p:spPr>
          <p:style>
            <a:lnRef idx="0">
              <a:srgbClr val="000000"/>
            </a:lnRef>
            <a:fillRef idx="1">
              <a:srgbClr val="3F3374"/>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3" name="Shape 18"/>
            <p:cNvSpPr/>
            <p:nvPr/>
          </p:nvSpPr>
          <p:spPr>
            <a:xfrm>
              <a:off x="1334941" y="1306607"/>
              <a:ext cx="2132197" cy="1113141"/>
            </a:xfrm>
            <a:custGeom>
              <a:avLst/>
              <a:gdLst/>
              <a:ahLst/>
              <a:cxnLst/>
              <a:rect l="0" t="0" r="0" b="0"/>
              <a:pathLst>
                <a:path w="2130881" h="1112954">
                  <a:moveTo>
                    <a:pt x="1167383" y="357734"/>
                  </a:moveTo>
                  <a:cubicBezTo>
                    <a:pt x="1908834" y="357734"/>
                    <a:pt x="2113051" y="1029513"/>
                    <a:pt x="2130881" y="1029398"/>
                  </a:cubicBezTo>
                  <a:cubicBezTo>
                    <a:pt x="2104084" y="1033170"/>
                    <a:pt x="2110307" y="1018070"/>
                    <a:pt x="2089974" y="985431"/>
                  </a:cubicBezTo>
                  <a:cubicBezTo>
                    <a:pt x="1844560" y="591388"/>
                    <a:pt x="1133855" y="0"/>
                    <a:pt x="352018" y="823760"/>
                  </a:cubicBezTo>
                  <a:cubicBezTo>
                    <a:pt x="223621" y="959040"/>
                    <a:pt x="99224" y="1101268"/>
                    <a:pt x="78891" y="1104227"/>
                  </a:cubicBezTo>
                  <a:cubicBezTo>
                    <a:pt x="31076" y="1111209"/>
                    <a:pt x="12410" y="1112954"/>
                    <a:pt x="7757" y="1112409"/>
                  </a:cubicBezTo>
                  <a:cubicBezTo>
                    <a:pt x="0" y="1111500"/>
                    <a:pt x="31165" y="1104227"/>
                    <a:pt x="31165" y="1104227"/>
                  </a:cubicBezTo>
                  <a:cubicBezTo>
                    <a:pt x="31165" y="1104227"/>
                    <a:pt x="307263" y="357734"/>
                    <a:pt x="1167383" y="35773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4" name="Shape 19"/>
            <p:cNvSpPr/>
            <p:nvPr/>
          </p:nvSpPr>
          <p:spPr>
            <a:xfrm>
              <a:off x="3708170" y="1320628"/>
              <a:ext cx="449101" cy="358896"/>
            </a:xfrm>
            <a:custGeom>
              <a:avLst/>
              <a:gdLst/>
              <a:ahLst/>
              <a:cxnLst/>
              <a:rect l="0" t="0" r="0" b="0"/>
              <a:pathLst>
                <a:path w="450920" h="355841">
                  <a:moveTo>
                    <a:pt x="236462" y="2070"/>
                  </a:moveTo>
                  <a:cubicBezTo>
                    <a:pt x="260362" y="292"/>
                    <a:pt x="284607" y="0"/>
                    <a:pt x="309093" y="2274"/>
                  </a:cubicBezTo>
                  <a:cubicBezTo>
                    <a:pt x="333578" y="4471"/>
                    <a:pt x="358445" y="8077"/>
                    <a:pt x="383769" y="16942"/>
                  </a:cubicBezTo>
                  <a:cubicBezTo>
                    <a:pt x="396456" y="21463"/>
                    <a:pt x="409422" y="26696"/>
                    <a:pt x="422681" y="36043"/>
                  </a:cubicBezTo>
                  <a:cubicBezTo>
                    <a:pt x="429323" y="40729"/>
                    <a:pt x="436169" y="46355"/>
                    <a:pt x="442747" y="54458"/>
                  </a:cubicBezTo>
                  <a:lnTo>
                    <a:pt x="449101" y="64707"/>
                  </a:lnTo>
                  <a:lnTo>
                    <a:pt x="449101" y="347299"/>
                  </a:lnTo>
                  <a:lnTo>
                    <a:pt x="448818" y="347739"/>
                  </a:lnTo>
                  <a:cubicBezTo>
                    <a:pt x="448653" y="347993"/>
                    <a:pt x="448539" y="348234"/>
                    <a:pt x="448614" y="348171"/>
                  </a:cubicBezTo>
                  <a:cubicBezTo>
                    <a:pt x="448614" y="348171"/>
                    <a:pt x="448729" y="348056"/>
                    <a:pt x="448958" y="347688"/>
                  </a:cubicBezTo>
                  <a:lnTo>
                    <a:pt x="449101" y="347426"/>
                  </a:lnTo>
                  <a:lnTo>
                    <a:pt x="449101" y="348660"/>
                  </a:lnTo>
                  <a:lnTo>
                    <a:pt x="449072" y="348704"/>
                  </a:lnTo>
                  <a:lnTo>
                    <a:pt x="447434" y="350952"/>
                  </a:lnTo>
                  <a:lnTo>
                    <a:pt x="445757" y="353009"/>
                  </a:lnTo>
                  <a:cubicBezTo>
                    <a:pt x="445757" y="353009"/>
                    <a:pt x="444119" y="354825"/>
                    <a:pt x="442900" y="355841"/>
                  </a:cubicBezTo>
                  <a:cubicBezTo>
                    <a:pt x="450920" y="351803"/>
                    <a:pt x="423514" y="337863"/>
                    <a:pt x="407970" y="330310"/>
                  </a:cubicBezTo>
                  <a:lnTo>
                    <a:pt x="401476" y="327127"/>
                  </a:lnTo>
                  <a:lnTo>
                    <a:pt x="401485" y="327177"/>
                  </a:lnTo>
                  <a:lnTo>
                    <a:pt x="401464" y="327121"/>
                  </a:lnTo>
                  <a:lnTo>
                    <a:pt x="398132" y="325488"/>
                  </a:lnTo>
                  <a:cubicBezTo>
                    <a:pt x="398780" y="323698"/>
                    <a:pt x="399390" y="322478"/>
                    <a:pt x="399390" y="322478"/>
                  </a:cubicBezTo>
                  <a:lnTo>
                    <a:pt x="400253" y="322299"/>
                  </a:lnTo>
                  <a:lnTo>
                    <a:pt x="400253" y="321666"/>
                  </a:lnTo>
                  <a:lnTo>
                    <a:pt x="399759" y="320823"/>
                  </a:lnTo>
                  <a:lnTo>
                    <a:pt x="396415" y="324144"/>
                  </a:lnTo>
                  <a:cubicBezTo>
                    <a:pt x="393554" y="326450"/>
                    <a:pt x="391007" y="328232"/>
                    <a:pt x="391007" y="328232"/>
                  </a:cubicBezTo>
                  <a:lnTo>
                    <a:pt x="389115" y="327203"/>
                  </a:lnTo>
                  <a:cubicBezTo>
                    <a:pt x="385838" y="325260"/>
                    <a:pt x="381127" y="323228"/>
                    <a:pt x="376631" y="321335"/>
                  </a:cubicBezTo>
                  <a:cubicBezTo>
                    <a:pt x="367335" y="317576"/>
                    <a:pt x="357150" y="314338"/>
                    <a:pt x="346849" y="311493"/>
                  </a:cubicBezTo>
                  <a:cubicBezTo>
                    <a:pt x="326212" y="305740"/>
                    <a:pt x="304647" y="301739"/>
                    <a:pt x="282956" y="298818"/>
                  </a:cubicBezTo>
                  <a:cubicBezTo>
                    <a:pt x="239535" y="293078"/>
                    <a:pt x="195034" y="293027"/>
                    <a:pt x="150266" y="295923"/>
                  </a:cubicBezTo>
                  <a:cubicBezTo>
                    <a:pt x="127953" y="297358"/>
                    <a:pt x="105639" y="299644"/>
                    <a:pt x="83845" y="302921"/>
                  </a:cubicBezTo>
                  <a:cubicBezTo>
                    <a:pt x="73051" y="304622"/>
                    <a:pt x="62141" y="306603"/>
                    <a:pt x="52477" y="309436"/>
                  </a:cubicBezTo>
                  <a:cubicBezTo>
                    <a:pt x="48184" y="310782"/>
                    <a:pt x="42596" y="312712"/>
                    <a:pt x="37376" y="314617"/>
                  </a:cubicBezTo>
                  <a:lnTo>
                    <a:pt x="35403" y="315361"/>
                  </a:lnTo>
                  <a:lnTo>
                    <a:pt x="35560" y="317538"/>
                  </a:lnTo>
                  <a:lnTo>
                    <a:pt x="25070" y="320383"/>
                  </a:lnTo>
                  <a:cubicBezTo>
                    <a:pt x="23685" y="320751"/>
                    <a:pt x="23343" y="321005"/>
                    <a:pt x="20663" y="321361"/>
                  </a:cubicBezTo>
                  <a:cubicBezTo>
                    <a:pt x="19989" y="321412"/>
                    <a:pt x="19914" y="321463"/>
                    <a:pt x="18732" y="321437"/>
                  </a:cubicBezTo>
                  <a:cubicBezTo>
                    <a:pt x="18034" y="321183"/>
                    <a:pt x="16625" y="322097"/>
                    <a:pt x="11188" y="318948"/>
                  </a:cubicBezTo>
                  <a:cubicBezTo>
                    <a:pt x="0" y="309525"/>
                    <a:pt x="8737" y="298488"/>
                    <a:pt x="8230" y="299619"/>
                  </a:cubicBezTo>
                  <a:lnTo>
                    <a:pt x="8465" y="299372"/>
                  </a:lnTo>
                  <a:lnTo>
                    <a:pt x="10795" y="190094"/>
                  </a:lnTo>
                  <a:cubicBezTo>
                    <a:pt x="11519" y="170447"/>
                    <a:pt x="12484" y="150800"/>
                    <a:pt x="14097" y="131128"/>
                  </a:cubicBezTo>
                  <a:cubicBezTo>
                    <a:pt x="14884" y="121298"/>
                    <a:pt x="15799" y="111468"/>
                    <a:pt x="17069" y="101613"/>
                  </a:cubicBezTo>
                  <a:cubicBezTo>
                    <a:pt x="17691" y="96685"/>
                    <a:pt x="18415" y="91745"/>
                    <a:pt x="19380" y="86792"/>
                  </a:cubicBezTo>
                  <a:cubicBezTo>
                    <a:pt x="20841" y="81636"/>
                    <a:pt x="20472" y="77279"/>
                    <a:pt x="25349" y="70981"/>
                  </a:cubicBezTo>
                  <a:lnTo>
                    <a:pt x="30099" y="76048"/>
                  </a:lnTo>
                  <a:cubicBezTo>
                    <a:pt x="29019" y="77699"/>
                    <a:pt x="27965" y="83731"/>
                    <a:pt x="27584" y="88036"/>
                  </a:cubicBezTo>
                  <a:cubicBezTo>
                    <a:pt x="27101" y="92761"/>
                    <a:pt x="26835" y="97574"/>
                    <a:pt x="26657" y="102413"/>
                  </a:cubicBezTo>
                  <a:cubicBezTo>
                    <a:pt x="26315" y="112078"/>
                    <a:pt x="26301" y="121819"/>
                    <a:pt x="26416" y="131559"/>
                  </a:cubicBezTo>
                  <a:cubicBezTo>
                    <a:pt x="26695" y="151041"/>
                    <a:pt x="27356" y="170561"/>
                    <a:pt x="28118" y="190081"/>
                  </a:cubicBezTo>
                  <a:lnTo>
                    <a:pt x="33535" y="284824"/>
                  </a:lnTo>
                  <a:lnTo>
                    <a:pt x="42532" y="280645"/>
                  </a:lnTo>
                  <a:cubicBezTo>
                    <a:pt x="54496" y="276136"/>
                    <a:pt x="65939" y="273241"/>
                    <a:pt x="77508" y="270472"/>
                  </a:cubicBezTo>
                  <a:cubicBezTo>
                    <a:pt x="100546" y="265037"/>
                    <a:pt x="107645" y="249961"/>
                    <a:pt x="130772" y="247015"/>
                  </a:cubicBezTo>
                  <a:cubicBezTo>
                    <a:pt x="191402" y="224201"/>
                    <a:pt x="311169" y="234787"/>
                    <a:pt x="371975" y="240079"/>
                  </a:cubicBezTo>
                  <a:lnTo>
                    <a:pt x="372204" y="240098"/>
                  </a:lnTo>
                  <a:lnTo>
                    <a:pt x="373215" y="115786"/>
                  </a:lnTo>
                  <a:cubicBezTo>
                    <a:pt x="372440" y="105029"/>
                    <a:pt x="367716" y="86652"/>
                    <a:pt x="359080" y="83160"/>
                  </a:cubicBezTo>
                  <a:cubicBezTo>
                    <a:pt x="341516" y="76238"/>
                    <a:pt x="321386" y="70561"/>
                    <a:pt x="300647" y="66802"/>
                  </a:cubicBezTo>
                  <a:cubicBezTo>
                    <a:pt x="279857" y="63170"/>
                    <a:pt x="258407" y="60465"/>
                    <a:pt x="236665" y="58877"/>
                  </a:cubicBezTo>
                  <a:cubicBezTo>
                    <a:pt x="214554" y="57620"/>
                    <a:pt x="192050" y="56083"/>
                    <a:pt x="169697" y="55436"/>
                  </a:cubicBezTo>
                  <a:cubicBezTo>
                    <a:pt x="147295" y="54712"/>
                    <a:pt x="124841" y="54331"/>
                    <a:pt x="102374" y="54750"/>
                  </a:cubicBezTo>
                  <a:cubicBezTo>
                    <a:pt x="91186" y="55004"/>
                    <a:pt x="79959" y="55512"/>
                    <a:pt x="68834" y="56363"/>
                  </a:cubicBezTo>
                  <a:cubicBezTo>
                    <a:pt x="58014" y="57531"/>
                    <a:pt x="46101" y="58319"/>
                    <a:pt x="37325" y="62332"/>
                  </a:cubicBezTo>
                  <a:lnTo>
                    <a:pt x="32576" y="57264"/>
                  </a:lnTo>
                  <a:cubicBezTo>
                    <a:pt x="42126" y="47358"/>
                    <a:pt x="53263" y="42939"/>
                    <a:pt x="64224" y="38024"/>
                  </a:cubicBezTo>
                  <a:cubicBezTo>
                    <a:pt x="75222" y="33223"/>
                    <a:pt x="86487" y="29744"/>
                    <a:pt x="97803" y="26213"/>
                  </a:cubicBezTo>
                  <a:cubicBezTo>
                    <a:pt x="120447" y="19533"/>
                    <a:pt x="143446" y="14465"/>
                    <a:pt x="166586" y="10579"/>
                  </a:cubicBezTo>
                  <a:cubicBezTo>
                    <a:pt x="189764" y="6795"/>
                    <a:pt x="212916" y="3683"/>
                    <a:pt x="236462" y="2070"/>
                  </a:cubicBez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5" name="Shape 20"/>
            <p:cNvSpPr/>
            <p:nvPr/>
          </p:nvSpPr>
          <p:spPr>
            <a:xfrm>
              <a:off x="4157270" y="1385116"/>
              <a:ext cx="10300" cy="285996"/>
            </a:xfrm>
            <a:custGeom>
              <a:avLst/>
              <a:gdLst/>
              <a:ahLst/>
              <a:cxnLst/>
              <a:rect l="0" t="0" r="0" b="0"/>
              <a:pathLst>
                <a:path w="11173" h="283952">
                  <a:moveTo>
                    <a:pt x="0" y="0"/>
                  </a:moveTo>
                  <a:lnTo>
                    <a:pt x="2778" y="4482"/>
                  </a:lnTo>
                  <a:cubicBezTo>
                    <a:pt x="4137" y="7276"/>
                    <a:pt x="5267" y="10515"/>
                    <a:pt x="6233" y="13791"/>
                  </a:cubicBezTo>
                  <a:cubicBezTo>
                    <a:pt x="7185" y="17043"/>
                    <a:pt x="7820" y="21462"/>
                    <a:pt x="7947" y="22770"/>
                  </a:cubicBezTo>
                  <a:cubicBezTo>
                    <a:pt x="9509" y="37388"/>
                    <a:pt x="9763" y="47827"/>
                    <a:pt x="10335" y="59842"/>
                  </a:cubicBezTo>
                  <a:lnTo>
                    <a:pt x="10995" y="94564"/>
                  </a:lnTo>
                  <a:cubicBezTo>
                    <a:pt x="11173" y="117614"/>
                    <a:pt x="10881" y="140601"/>
                    <a:pt x="10563" y="163601"/>
                  </a:cubicBezTo>
                  <a:lnTo>
                    <a:pt x="9230" y="232866"/>
                  </a:lnTo>
                  <a:lnTo>
                    <a:pt x="8506" y="250646"/>
                  </a:lnTo>
                  <a:lnTo>
                    <a:pt x="7871" y="260248"/>
                  </a:lnTo>
                  <a:cubicBezTo>
                    <a:pt x="7706" y="262026"/>
                    <a:pt x="7592" y="263702"/>
                    <a:pt x="7147" y="266738"/>
                  </a:cubicBezTo>
                  <a:lnTo>
                    <a:pt x="6994" y="267741"/>
                  </a:lnTo>
                  <a:lnTo>
                    <a:pt x="6486" y="270332"/>
                  </a:lnTo>
                  <a:cubicBezTo>
                    <a:pt x="5839" y="272998"/>
                    <a:pt x="4873" y="275640"/>
                    <a:pt x="3680" y="278040"/>
                  </a:cubicBezTo>
                  <a:lnTo>
                    <a:pt x="2054" y="280784"/>
                  </a:lnTo>
                  <a:lnTo>
                    <a:pt x="0" y="283952"/>
                  </a:lnTo>
                  <a:lnTo>
                    <a:pt x="0" y="282719"/>
                  </a:lnTo>
                  <a:lnTo>
                    <a:pt x="510" y="281783"/>
                  </a:lnTo>
                  <a:lnTo>
                    <a:pt x="403" y="281965"/>
                  </a:lnTo>
                  <a:lnTo>
                    <a:pt x="0" y="282592"/>
                  </a:lnTo>
                  <a:lnTo>
                    <a:pt x="0" y="0"/>
                  </a:lnTo>
                  <a:close/>
                </a:path>
              </a:pathLst>
            </a:custGeom>
            <a:ln w="0" cap="flat">
              <a:miter lim="127000"/>
            </a:ln>
          </p:spPr>
          <p:style>
            <a:lnRef idx="0">
              <a:srgbClr val="000000"/>
            </a:lnRef>
            <a:fillRef idx="1">
              <a:srgbClr val="E1343A"/>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6" name="Shape 21"/>
            <p:cNvSpPr/>
            <p:nvPr/>
          </p:nvSpPr>
          <p:spPr>
            <a:xfrm>
              <a:off x="3809114" y="684146"/>
              <a:ext cx="267812" cy="255154"/>
            </a:xfrm>
            <a:custGeom>
              <a:avLst/>
              <a:gdLst/>
              <a:ahLst/>
              <a:cxnLst/>
              <a:rect l="0" t="0" r="0" b="0"/>
              <a:pathLst>
                <a:path w="266598" h="254054">
                  <a:moveTo>
                    <a:pt x="148923" y="30"/>
                  </a:moveTo>
                  <a:cubicBezTo>
                    <a:pt x="165698" y="0"/>
                    <a:pt x="182563" y="2299"/>
                    <a:pt x="198819" y="7239"/>
                  </a:cubicBezTo>
                  <a:cubicBezTo>
                    <a:pt x="215367" y="12014"/>
                    <a:pt x="231064" y="17627"/>
                    <a:pt x="247600" y="29197"/>
                  </a:cubicBezTo>
                  <a:cubicBezTo>
                    <a:pt x="249987" y="31191"/>
                    <a:pt x="251765" y="32169"/>
                    <a:pt x="254927" y="35738"/>
                  </a:cubicBezTo>
                  <a:cubicBezTo>
                    <a:pt x="255816" y="36842"/>
                    <a:pt x="255931" y="36601"/>
                    <a:pt x="257417" y="38837"/>
                  </a:cubicBezTo>
                  <a:cubicBezTo>
                    <a:pt x="258801" y="41008"/>
                    <a:pt x="260007" y="43523"/>
                    <a:pt x="260884" y="46063"/>
                  </a:cubicBezTo>
                  <a:cubicBezTo>
                    <a:pt x="261722" y="49060"/>
                    <a:pt x="261862" y="50571"/>
                    <a:pt x="262306" y="52946"/>
                  </a:cubicBezTo>
                  <a:cubicBezTo>
                    <a:pt x="263284" y="60033"/>
                    <a:pt x="263576" y="64834"/>
                    <a:pt x="263944" y="70243"/>
                  </a:cubicBezTo>
                  <a:cubicBezTo>
                    <a:pt x="264656" y="80759"/>
                    <a:pt x="265062" y="90906"/>
                    <a:pt x="265456" y="101104"/>
                  </a:cubicBezTo>
                  <a:cubicBezTo>
                    <a:pt x="266421" y="142011"/>
                    <a:pt x="266598" y="181394"/>
                    <a:pt x="265380" y="223355"/>
                  </a:cubicBezTo>
                  <a:lnTo>
                    <a:pt x="265075" y="227762"/>
                  </a:lnTo>
                  <a:lnTo>
                    <a:pt x="264999" y="228854"/>
                  </a:lnTo>
                  <a:lnTo>
                    <a:pt x="264554" y="232194"/>
                  </a:lnTo>
                  <a:cubicBezTo>
                    <a:pt x="264173" y="234442"/>
                    <a:pt x="263716" y="236537"/>
                    <a:pt x="263005" y="238721"/>
                  </a:cubicBezTo>
                  <a:cubicBezTo>
                    <a:pt x="261265" y="243637"/>
                    <a:pt x="256845" y="250241"/>
                    <a:pt x="250343" y="252641"/>
                  </a:cubicBezTo>
                  <a:cubicBezTo>
                    <a:pt x="247155" y="253835"/>
                    <a:pt x="243949" y="254054"/>
                    <a:pt x="240889" y="253392"/>
                  </a:cubicBezTo>
                  <a:cubicBezTo>
                    <a:pt x="237830" y="252730"/>
                    <a:pt x="234918" y="251187"/>
                    <a:pt x="232321" y="248857"/>
                  </a:cubicBezTo>
                  <a:cubicBezTo>
                    <a:pt x="226988" y="244615"/>
                    <a:pt x="224181" y="230937"/>
                    <a:pt x="220891" y="228231"/>
                  </a:cubicBezTo>
                  <a:cubicBezTo>
                    <a:pt x="219685" y="227177"/>
                    <a:pt x="216586" y="225387"/>
                    <a:pt x="213500" y="224002"/>
                  </a:cubicBezTo>
                  <a:cubicBezTo>
                    <a:pt x="200711" y="218097"/>
                    <a:pt x="185624" y="214681"/>
                    <a:pt x="170892" y="212191"/>
                  </a:cubicBezTo>
                  <a:cubicBezTo>
                    <a:pt x="141174" y="206921"/>
                    <a:pt x="110465" y="209181"/>
                    <a:pt x="79604" y="213030"/>
                  </a:cubicBezTo>
                  <a:cubicBezTo>
                    <a:pt x="64504" y="215176"/>
                    <a:pt x="48426" y="218211"/>
                    <a:pt x="35662" y="223317"/>
                  </a:cubicBezTo>
                  <a:cubicBezTo>
                    <a:pt x="33096" y="224167"/>
                    <a:pt x="25781" y="229083"/>
                    <a:pt x="17806" y="226606"/>
                  </a:cubicBezTo>
                  <a:cubicBezTo>
                    <a:pt x="9005" y="224320"/>
                    <a:pt x="4026" y="214871"/>
                    <a:pt x="2325" y="208534"/>
                  </a:cubicBezTo>
                  <a:cubicBezTo>
                    <a:pt x="1283" y="205117"/>
                    <a:pt x="750" y="201904"/>
                    <a:pt x="356" y="198653"/>
                  </a:cubicBezTo>
                  <a:cubicBezTo>
                    <a:pt x="191" y="197028"/>
                    <a:pt x="26" y="195415"/>
                    <a:pt x="0" y="193459"/>
                  </a:cubicBezTo>
                  <a:lnTo>
                    <a:pt x="13" y="189598"/>
                  </a:lnTo>
                  <a:lnTo>
                    <a:pt x="153" y="174435"/>
                  </a:lnTo>
                  <a:cubicBezTo>
                    <a:pt x="660" y="154229"/>
                    <a:pt x="1080" y="134036"/>
                    <a:pt x="2325" y="113843"/>
                  </a:cubicBezTo>
                  <a:cubicBezTo>
                    <a:pt x="4090" y="93916"/>
                    <a:pt x="3887" y="72796"/>
                    <a:pt x="10668" y="54127"/>
                  </a:cubicBezTo>
                  <a:cubicBezTo>
                    <a:pt x="8205" y="63627"/>
                    <a:pt x="9614" y="73901"/>
                    <a:pt x="9894" y="83795"/>
                  </a:cubicBezTo>
                  <a:cubicBezTo>
                    <a:pt x="10364" y="93764"/>
                    <a:pt x="11113" y="103746"/>
                    <a:pt x="11888" y="113703"/>
                  </a:cubicBezTo>
                  <a:lnTo>
                    <a:pt x="17082" y="173431"/>
                  </a:lnTo>
                  <a:lnTo>
                    <a:pt x="18415" y="188328"/>
                  </a:lnTo>
                  <a:lnTo>
                    <a:pt x="18759" y="191973"/>
                  </a:lnTo>
                  <a:lnTo>
                    <a:pt x="19177" y="194234"/>
                  </a:lnTo>
                  <a:cubicBezTo>
                    <a:pt x="19545" y="195898"/>
                    <a:pt x="20016" y="197574"/>
                    <a:pt x="20575" y="198755"/>
                  </a:cubicBezTo>
                  <a:cubicBezTo>
                    <a:pt x="21844" y="201511"/>
                    <a:pt x="22492" y="200914"/>
                    <a:pt x="21793" y="200291"/>
                  </a:cubicBezTo>
                  <a:cubicBezTo>
                    <a:pt x="21590" y="200190"/>
                    <a:pt x="21997" y="199961"/>
                    <a:pt x="22670" y="199644"/>
                  </a:cubicBezTo>
                  <a:lnTo>
                    <a:pt x="26798" y="197028"/>
                  </a:lnTo>
                  <a:cubicBezTo>
                    <a:pt x="43688" y="187388"/>
                    <a:pt x="59272" y="183819"/>
                    <a:pt x="75477" y="179400"/>
                  </a:cubicBezTo>
                  <a:cubicBezTo>
                    <a:pt x="107404" y="171272"/>
                    <a:pt x="140704" y="167703"/>
                    <a:pt x="174346" y="171081"/>
                  </a:cubicBezTo>
                  <a:cubicBezTo>
                    <a:pt x="191199" y="172860"/>
                    <a:pt x="204775" y="171704"/>
                    <a:pt x="222060" y="178969"/>
                  </a:cubicBezTo>
                  <a:cubicBezTo>
                    <a:pt x="226441" y="180962"/>
                    <a:pt x="218275" y="53302"/>
                    <a:pt x="217386" y="52451"/>
                  </a:cubicBezTo>
                  <a:cubicBezTo>
                    <a:pt x="206350" y="43878"/>
                    <a:pt x="205994" y="45936"/>
                    <a:pt x="191910" y="40272"/>
                  </a:cubicBezTo>
                  <a:cubicBezTo>
                    <a:pt x="162979" y="28753"/>
                    <a:pt x="133071" y="24714"/>
                    <a:pt x="101969" y="28079"/>
                  </a:cubicBezTo>
                  <a:cubicBezTo>
                    <a:pt x="86475" y="29235"/>
                    <a:pt x="70981" y="32169"/>
                    <a:pt x="55588" y="36118"/>
                  </a:cubicBezTo>
                  <a:cubicBezTo>
                    <a:pt x="47879" y="38024"/>
                    <a:pt x="40208" y="40373"/>
                    <a:pt x="32652" y="43206"/>
                  </a:cubicBezTo>
                  <a:cubicBezTo>
                    <a:pt x="25159" y="46088"/>
                    <a:pt x="17297" y="48565"/>
                    <a:pt x="10668" y="54127"/>
                  </a:cubicBezTo>
                  <a:cubicBezTo>
                    <a:pt x="22619" y="40310"/>
                    <a:pt x="37974" y="32233"/>
                    <a:pt x="52832" y="24486"/>
                  </a:cubicBezTo>
                  <a:cubicBezTo>
                    <a:pt x="67907" y="16891"/>
                    <a:pt x="83579" y="11227"/>
                    <a:pt x="99581" y="6795"/>
                  </a:cubicBezTo>
                  <a:cubicBezTo>
                    <a:pt x="115468" y="2419"/>
                    <a:pt x="132150" y="60"/>
                    <a:pt x="148923" y="3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7" name="Shape 22"/>
            <p:cNvSpPr/>
            <p:nvPr/>
          </p:nvSpPr>
          <p:spPr>
            <a:xfrm>
              <a:off x="3730830" y="1617839"/>
              <a:ext cx="337855" cy="98135"/>
            </a:xfrm>
            <a:custGeom>
              <a:avLst/>
              <a:gdLst/>
              <a:ahLst/>
              <a:cxnLst/>
              <a:rect l="0" t="0" r="0" b="0"/>
              <a:pathLst>
                <a:path w="338247" h="95567">
                  <a:moveTo>
                    <a:pt x="210058" y="2387"/>
                  </a:moveTo>
                  <a:cubicBezTo>
                    <a:pt x="245859" y="0"/>
                    <a:pt x="281851" y="597"/>
                    <a:pt x="318338" y="3239"/>
                  </a:cubicBezTo>
                  <a:lnTo>
                    <a:pt x="338247" y="6139"/>
                  </a:lnTo>
                  <a:lnTo>
                    <a:pt x="338247" y="75026"/>
                  </a:lnTo>
                  <a:lnTo>
                    <a:pt x="338112" y="75578"/>
                  </a:lnTo>
                  <a:lnTo>
                    <a:pt x="338119" y="76452"/>
                  </a:lnTo>
                  <a:lnTo>
                    <a:pt x="338247" y="75490"/>
                  </a:lnTo>
                  <a:lnTo>
                    <a:pt x="338247" y="81542"/>
                  </a:lnTo>
                  <a:lnTo>
                    <a:pt x="338158" y="81145"/>
                  </a:lnTo>
                  <a:lnTo>
                    <a:pt x="338189" y="84852"/>
                  </a:lnTo>
                  <a:lnTo>
                    <a:pt x="338247" y="85011"/>
                  </a:lnTo>
                  <a:lnTo>
                    <a:pt x="338247" y="95567"/>
                  </a:lnTo>
                  <a:lnTo>
                    <a:pt x="333346" y="94572"/>
                  </a:lnTo>
                  <a:cubicBezTo>
                    <a:pt x="329454" y="93942"/>
                    <a:pt x="325241" y="93376"/>
                    <a:pt x="321208" y="92888"/>
                  </a:cubicBezTo>
                  <a:lnTo>
                    <a:pt x="295859" y="90094"/>
                  </a:lnTo>
                  <a:cubicBezTo>
                    <a:pt x="261556" y="86271"/>
                    <a:pt x="226555" y="84582"/>
                    <a:pt x="191630" y="81432"/>
                  </a:cubicBezTo>
                  <a:cubicBezTo>
                    <a:pt x="157582" y="79045"/>
                    <a:pt x="123012" y="78334"/>
                    <a:pt x="88316" y="79921"/>
                  </a:cubicBezTo>
                  <a:cubicBezTo>
                    <a:pt x="71158" y="80492"/>
                    <a:pt x="53086" y="81559"/>
                    <a:pt x="37033" y="84061"/>
                  </a:cubicBezTo>
                  <a:cubicBezTo>
                    <a:pt x="30810" y="85433"/>
                    <a:pt x="27851" y="82855"/>
                    <a:pt x="25502" y="81585"/>
                  </a:cubicBezTo>
                  <a:cubicBezTo>
                    <a:pt x="23164" y="80023"/>
                    <a:pt x="21399" y="78422"/>
                    <a:pt x="19672" y="76835"/>
                  </a:cubicBezTo>
                  <a:lnTo>
                    <a:pt x="10134" y="67627"/>
                  </a:lnTo>
                  <a:cubicBezTo>
                    <a:pt x="1816" y="61290"/>
                    <a:pt x="0" y="50559"/>
                    <a:pt x="38" y="42088"/>
                  </a:cubicBezTo>
                  <a:cubicBezTo>
                    <a:pt x="3022" y="50432"/>
                    <a:pt x="6959" y="58700"/>
                    <a:pt x="14643" y="61226"/>
                  </a:cubicBezTo>
                  <a:lnTo>
                    <a:pt x="26251" y="67894"/>
                  </a:lnTo>
                  <a:cubicBezTo>
                    <a:pt x="28080" y="68897"/>
                    <a:pt x="29921" y="69824"/>
                    <a:pt x="31470" y="70345"/>
                  </a:cubicBezTo>
                  <a:cubicBezTo>
                    <a:pt x="32931" y="71006"/>
                    <a:pt x="34417" y="70498"/>
                    <a:pt x="32524" y="70434"/>
                  </a:cubicBezTo>
                  <a:cubicBezTo>
                    <a:pt x="50267" y="62992"/>
                    <a:pt x="67272" y="59194"/>
                    <a:pt x="84937" y="54737"/>
                  </a:cubicBezTo>
                  <a:cubicBezTo>
                    <a:pt x="102514" y="50889"/>
                    <a:pt x="120291" y="47708"/>
                    <a:pt x="138225" y="45358"/>
                  </a:cubicBezTo>
                  <a:lnTo>
                    <a:pt x="179967" y="41980"/>
                  </a:lnTo>
                  <a:lnTo>
                    <a:pt x="105532" y="39459"/>
                  </a:lnTo>
                  <a:cubicBezTo>
                    <a:pt x="70558" y="38976"/>
                    <a:pt x="35433" y="39522"/>
                    <a:pt x="38" y="42088"/>
                  </a:cubicBezTo>
                  <a:cubicBezTo>
                    <a:pt x="33020" y="27991"/>
                    <a:pt x="68364" y="20600"/>
                    <a:pt x="103480" y="14059"/>
                  </a:cubicBezTo>
                  <a:cubicBezTo>
                    <a:pt x="138785" y="8153"/>
                    <a:pt x="174333" y="4254"/>
                    <a:pt x="210058" y="238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8" name="Shape 23"/>
            <p:cNvSpPr/>
            <p:nvPr/>
          </p:nvSpPr>
          <p:spPr>
            <a:xfrm>
              <a:off x="4068686" y="1704758"/>
              <a:ext cx="0" cy="11216"/>
            </a:xfrm>
            <a:custGeom>
              <a:avLst/>
              <a:gdLst/>
              <a:ahLst/>
              <a:cxnLst/>
              <a:rect l="0" t="0" r="0" b="0"/>
              <a:pathLst>
                <a:path w="970" h="10753">
                  <a:moveTo>
                    <a:pt x="0" y="0"/>
                  </a:moveTo>
                  <a:lnTo>
                    <a:pt x="970" y="2696"/>
                  </a:lnTo>
                  <a:lnTo>
                    <a:pt x="970" y="10753"/>
                  </a:lnTo>
                  <a:lnTo>
                    <a:pt x="0" y="1055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29" name="Shape 24"/>
            <p:cNvSpPr/>
            <p:nvPr/>
          </p:nvSpPr>
          <p:spPr>
            <a:xfrm>
              <a:off x="4068686" y="1623446"/>
              <a:ext cx="0" cy="81312"/>
            </a:xfrm>
            <a:custGeom>
              <a:avLst/>
              <a:gdLst/>
              <a:ahLst/>
              <a:cxnLst/>
              <a:rect l="0" t="0" r="0" b="0"/>
              <a:pathLst>
                <a:path w="970" h="79758">
                  <a:moveTo>
                    <a:pt x="0" y="0"/>
                  </a:moveTo>
                  <a:lnTo>
                    <a:pt x="970" y="141"/>
                  </a:lnTo>
                  <a:lnTo>
                    <a:pt x="970" y="79758"/>
                  </a:lnTo>
                  <a:lnTo>
                    <a:pt x="0" y="75404"/>
                  </a:lnTo>
                  <a:lnTo>
                    <a:pt x="0" y="69352"/>
                  </a:lnTo>
                  <a:lnTo>
                    <a:pt x="136" y="68332"/>
                  </a:lnTo>
                  <a:lnTo>
                    <a:pt x="0" y="6888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0" name="Shape 25"/>
            <p:cNvSpPr/>
            <p:nvPr/>
          </p:nvSpPr>
          <p:spPr>
            <a:xfrm>
              <a:off x="4068686" y="1623446"/>
              <a:ext cx="49442" cy="100940"/>
            </a:xfrm>
            <a:custGeom>
              <a:avLst/>
              <a:gdLst/>
              <a:ahLst/>
              <a:cxnLst/>
              <a:rect l="0" t="0" r="0" b="0"/>
              <a:pathLst>
                <a:path w="48421" h="100917">
                  <a:moveTo>
                    <a:pt x="0" y="0"/>
                  </a:moveTo>
                  <a:lnTo>
                    <a:pt x="34481" y="5023"/>
                  </a:lnTo>
                  <a:lnTo>
                    <a:pt x="48421" y="9387"/>
                  </a:lnTo>
                  <a:lnTo>
                    <a:pt x="48421" y="82024"/>
                  </a:lnTo>
                  <a:lnTo>
                    <a:pt x="48388" y="82138"/>
                  </a:lnTo>
                  <a:lnTo>
                    <a:pt x="48421" y="82104"/>
                  </a:lnTo>
                  <a:lnTo>
                    <a:pt x="48421" y="91631"/>
                  </a:lnTo>
                  <a:lnTo>
                    <a:pt x="44031" y="94507"/>
                  </a:lnTo>
                  <a:lnTo>
                    <a:pt x="39599" y="96539"/>
                  </a:lnTo>
                  <a:cubicBezTo>
                    <a:pt x="38430" y="97098"/>
                    <a:pt x="34113" y="98559"/>
                    <a:pt x="34252" y="98470"/>
                  </a:cubicBezTo>
                  <a:lnTo>
                    <a:pt x="33058" y="98838"/>
                  </a:lnTo>
                  <a:lnTo>
                    <a:pt x="32348" y="99066"/>
                  </a:lnTo>
                  <a:lnTo>
                    <a:pt x="31547" y="99321"/>
                  </a:lnTo>
                  <a:lnTo>
                    <a:pt x="28791" y="99981"/>
                  </a:lnTo>
                  <a:cubicBezTo>
                    <a:pt x="32227" y="99283"/>
                    <a:pt x="29220" y="100917"/>
                    <a:pt x="23486" y="100384"/>
                  </a:cubicBezTo>
                  <a:cubicBezTo>
                    <a:pt x="20619" y="100118"/>
                    <a:pt x="17070" y="99309"/>
                    <a:pt x="13303" y="97395"/>
                  </a:cubicBezTo>
                  <a:lnTo>
                    <a:pt x="5206" y="90615"/>
                  </a:lnTo>
                  <a:lnTo>
                    <a:pt x="4344" y="90367"/>
                  </a:lnTo>
                  <a:lnTo>
                    <a:pt x="0" y="89484"/>
                  </a:lnTo>
                  <a:lnTo>
                    <a:pt x="0" y="81428"/>
                  </a:lnTo>
                  <a:lnTo>
                    <a:pt x="1058" y="84369"/>
                  </a:lnTo>
                  <a:lnTo>
                    <a:pt x="0" y="7961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1" name="Shape 26"/>
            <p:cNvSpPr/>
            <p:nvPr/>
          </p:nvSpPr>
          <p:spPr>
            <a:xfrm>
              <a:off x="4118128" y="1634662"/>
              <a:ext cx="2061" cy="81312"/>
            </a:xfrm>
            <a:custGeom>
              <a:avLst/>
              <a:gdLst/>
              <a:ahLst/>
              <a:cxnLst/>
              <a:rect l="0" t="0" r="0" b="0"/>
              <a:pathLst>
                <a:path w="747" h="82244">
                  <a:moveTo>
                    <a:pt x="0" y="0"/>
                  </a:moveTo>
                  <a:lnTo>
                    <a:pt x="747" y="234"/>
                  </a:lnTo>
                  <a:lnTo>
                    <a:pt x="747" y="66731"/>
                  </a:lnTo>
                  <a:lnTo>
                    <a:pt x="674" y="66408"/>
                  </a:lnTo>
                  <a:lnTo>
                    <a:pt x="688" y="68056"/>
                  </a:lnTo>
                  <a:lnTo>
                    <a:pt x="747" y="67612"/>
                  </a:lnTo>
                  <a:lnTo>
                    <a:pt x="747" y="81754"/>
                  </a:lnTo>
                  <a:lnTo>
                    <a:pt x="0" y="82244"/>
                  </a:lnTo>
                  <a:lnTo>
                    <a:pt x="0" y="72716"/>
                  </a:lnTo>
                  <a:lnTo>
                    <a:pt x="84" y="72632"/>
                  </a:lnTo>
                  <a:lnTo>
                    <a:pt x="166" y="72015"/>
                  </a:lnTo>
                  <a:lnTo>
                    <a:pt x="93" y="72318"/>
                  </a:lnTo>
                  <a:lnTo>
                    <a:pt x="0" y="72636"/>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2" name="Shape 27"/>
            <p:cNvSpPr/>
            <p:nvPr/>
          </p:nvSpPr>
          <p:spPr>
            <a:xfrm>
              <a:off x="4120189" y="1634662"/>
              <a:ext cx="37082" cy="81312"/>
            </a:xfrm>
            <a:custGeom>
              <a:avLst/>
              <a:gdLst/>
              <a:ahLst/>
              <a:cxnLst/>
              <a:rect l="0" t="0" r="0" b="0"/>
              <a:pathLst>
                <a:path w="39440" h="81520">
                  <a:moveTo>
                    <a:pt x="0" y="0"/>
                  </a:moveTo>
                  <a:lnTo>
                    <a:pt x="15208" y="4761"/>
                  </a:lnTo>
                  <a:cubicBezTo>
                    <a:pt x="18206" y="6197"/>
                    <a:pt x="21051" y="7390"/>
                    <a:pt x="25533" y="10540"/>
                  </a:cubicBezTo>
                  <a:cubicBezTo>
                    <a:pt x="26613" y="10921"/>
                    <a:pt x="32227" y="16027"/>
                    <a:pt x="34640" y="19836"/>
                  </a:cubicBezTo>
                  <a:cubicBezTo>
                    <a:pt x="36747" y="23354"/>
                    <a:pt x="38322" y="27647"/>
                    <a:pt x="38957" y="31749"/>
                  </a:cubicBezTo>
                  <a:cubicBezTo>
                    <a:pt x="39440" y="35381"/>
                    <a:pt x="39174" y="38417"/>
                    <a:pt x="38653" y="41744"/>
                  </a:cubicBezTo>
                  <a:cubicBezTo>
                    <a:pt x="36176" y="52209"/>
                    <a:pt x="32315" y="56044"/>
                    <a:pt x="29940" y="59232"/>
                  </a:cubicBezTo>
                  <a:cubicBezTo>
                    <a:pt x="27172" y="62547"/>
                    <a:pt x="24873" y="64705"/>
                    <a:pt x="22523" y="66763"/>
                  </a:cubicBezTo>
                  <a:lnTo>
                    <a:pt x="0" y="81520"/>
                  </a:lnTo>
                  <a:lnTo>
                    <a:pt x="0" y="67378"/>
                  </a:lnTo>
                  <a:lnTo>
                    <a:pt x="74" y="66823"/>
                  </a:lnTo>
                  <a:lnTo>
                    <a:pt x="0" y="66497"/>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3" name="Shape 321"/>
            <p:cNvSpPr/>
            <p:nvPr/>
          </p:nvSpPr>
          <p:spPr>
            <a:xfrm>
              <a:off x="3969801" y="911261"/>
              <a:ext cx="41202" cy="151409"/>
            </a:xfrm>
            <a:custGeom>
              <a:avLst/>
              <a:gdLst/>
              <a:ahLst/>
              <a:cxnLst/>
              <a:rect l="0" t="0" r="0" b="0"/>
              <a:pathLst>
                <a:path w="42328" h="150233">
                  <a:moveTo>
                    <a:pt x="0" y="0"/>
                  </a:moveTo>
                  <a:lnTo>
                    <a:pt x="42328" y="0"/>
                  </a:lnTo>
                  <a:lnTo>
                    <a:pt x="42328" y="150233"/>
                  </a:lnTo>
                  <a:lnTo>
                    <a:pt x="0" y="15023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4" name="Shape 322"/>
            <p:cNvSpPr/>
            <p:nvPr/>
          </p:nvSpPr>
          <p:spPr>
            <a:xfrm>
              <a:off x="3831776" y="914064"/>
              <a:ext cx="51502" cy="400955"/>
            </a:xfrm>
            <a:custGeom>
              <a:avLst/>
              <a:gdLst/>
              <a:ahLst/>
              <a:cxnLst/>
              <a:rect l="0" t="0" r="0" b="0"/>
              <a:pathLst>
                <a:path w="50660" h="400698">
                  <a:moveTo>
                    <a:pt x="0" y="0"/>
                  </a:moveTo>
                  <a:lnTo>
                    <a:pt x="50660" y="0"/>
                  </a:lnTo>
                  <a:lnTo>
                    <a:pt x="50660" y="400698"/>
                  </a:lnTo>
                  <a:lnTo>
                    <a:pt x="0" y="40069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5" name="Shape 323"/>
            <p:cNvSpPr/>
            <p:nvPr/>
          </p:nvSpPr>
          <p:spPr>
            <a:xfrm>
              <a:off x="3831776" y="1278568"/>
              <a:ext cx="179228" cy="36451"/>
            </a:xfrm>
            <a:custGeom>
              <a:avLst/>
              <a:gdLst/>
              <a:ahLst/>
              <a:cxnLst/>
              <a:rect l="0" t="0" r="0" b="0"/>
              <a:pathLst>
                <a:path w="179729" h="38454">
                  <a:moveTo>
                    <a:pt x="0" y="0"/>
                  </a:moveTo>
                  <a:lnTo>
                    <a:pt x="179729" y="0"/>
                  </a:lnTo>
                  <a:lnTo>
                    <a:pt x="179729" y="38454"/>
                  </a:lnTo>
                  <a:lnTo>
                    <a:pt x="0" y="3845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6" name="Shape 324"/>
            <p:cNvSpPr/>
            <p:nvPr/>
          </p:nvSpPr>
          <p:spPr>
            <a:xfrm>
              <a:off x="3971862" y="1278568"/>
              <a:ext cx="39141" cy="36451"/>
            </a:xfrm>
            <a:custGeom>
              <a:avLst/>
              <a:gdLst/>
              <a:ahLst/>
              <a:cxnLst/>
              <a:rect l="0" t="0" r="0" b="0"/>
              <a:pathLst>
                <a:path w="40987" h="34202">
                  <a:moveTo>
                    <a:pt x="0" y="0"/>
                  </a:moveTo>
                  <a:lnTo>
                    <a:pt x="40987" y="0"/>
                  </a:lnTo>
                  <a:lnTo>
                    <a:pt x="40987" y="34202"/>
                  </a:lnTo>
                  <a:lnTo>
                    <a:pt x="0" y="34202"/>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7" name="Shape 325"/>
            <p:cNvSpPr/>
            <p:nvPr/>
          </p:nvSpPr>
          <p:spPr>
            <a:xfrm>
              <a:off x="3850316" y="911261"/>
              <a:ext cx="160687" cy="42057"/>
            </a:xfrm>
            <a:custGeom>
              <a:avLst/>
              <a:gdLst/>
              <a:ahLst/>
              <a:cxnLst/>
              <a:rect l="0" t="0" r="0" b="0"/>
              <a:pathLst>
                <a:path w="160780" h="42101">
                  <a:moveTo>
                    <a:pt x="0" y="0"/>
                  </a:moveTo>
                  <a:lnTo>
                    <a:pt x="160780" y="0"/>
                  </a:lnTo>
                  <a:lnTo>
                    <a:pt x="160780" y="42101"/>
                  </a:lnTo>
                  <a:lnTo>
                    <a:pt x="0" y="42101"/>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8" name="Shape 29"/>
            <p:cNvSpPr/>
            <p:nvPr/>
          </p:nvSpPr>
          <p:spPr>
            <a:xfrm>
              <a:off x="4011003" y="914064"/>
              <a:ext cx="57683" cy="403758"/>
            </a:xfrm>
            <a:custGeom>
              <a:avLst/>
              <a:gdLst/>
              <a:ahLst/>
              <a:cxnLst/>
              <a:rect l="0" t="0" r="0" b="0"/>
              <a:pathLst>
                <a:path w="57270" h="402680">
                  <a:moveTo>
                    <a:pt x="296" y="0"/>
                  </a:moveTo>
                  <a:lnTo>
                    <a:pt x="8362" y="1334"/>
                  </a:lnTo>
                  <a:lnTo>
                    <a:pt x="12731" y="2160"/>
                  </a:lnTo>
                  <a:lnTo>
                    <a:pt x="13823" y="2388"/>
                  </a:lnTo>
                  <a:cubicBezTo>
                    <a:pt x="13658" y="2261"/>
                    <a:pt x="17189" y="3329"/>
                    <a:pt x="18586" y="4408"/>
                  </a:cubicBezTo>
                  <a:cubicBezTo>
                    <a:pt x="20541" y="5639"/>
                    <a:pt x="21926" y="7214"/>
                    <a:pt x="22027" y="7431"/>
                  </a:cubicBezTo>
                  <a:cubicBezTo>
                    <a:pt x="22878" y="8434"/>
                    <a:pt x="23945" y="10072"/>
                    <a:pt x="24288" y="10796"/>
                  </a:cubicBezTo>
                  <a:lnTo>
                    <a:pt x="25216" y="12803"/>
                  </a:lnTo>
                  <a:cubicBezTo>
                    <a:pt x="28314" y="21197"/>
                    <a:pt x="28797" y="26010"/>
                    <a:pt x="30054" y="32094"/>
                  </a:cubicBezTo>
                  <a:lnTo>
                    <a:pt x="32835" y="49175"/>
                  </a:lnTo>
                  <a:cubicBezTo>
                    <a:pt x="36125" y="71718"/>
                    <a:pt x="38626" y="94044"/>
                    <a:pt x="41039" y="116422"/>
                  </a:cubicBezTo>
                  <a:cubicBezTo>
                    <a:pt x="45789" y="161126"/>
                    <a:pt x="49904" y="205792"/>
                    <a:pt x="52520" y="250559"/>
                  </a:cubicBezTo>
                  <a:cubicBezTo>
                    <a:pt x="55048" y="295314"/>
                    <a:pt x="56572" y="340081"/>
                    <a:pt x="57067" y="384964"/>
                  </a:cubicBezTo>
                  <a:lnTo>
                    <a:pt x="57270" y="402680"/>
                  </a:lnTo>
                  <a:lnTo>
                    <a:pt x="40544" y="400610"/>
                  </a:lnTo>
                  <a:lnTo>
                    <a:pt x="296" y="397069"/>
                  </a:lnTo>
                  <a:lnTo>
                    <a:pt x="296" y="362969"/>
                  </a:lnTo>
                  <a:lnTo>
                    <a:pt x="14356" y="363120"/>
                  </a:lnTo>
                  <a:lnTo>
                    <a:pt x="11181" y="336386"/>
                  </a:lnTo>
                  <a:cubicBezTo>
                    <a:pt x="7156" y="291872"/>
                    <a:pt x="9341" y="266409"/>
                    <a:pt x="6419" y="221832"/>
                  </a:cubicBezTo>
                  <a:lnTo>
                    <a:pt x="296" y="145802"/>
                  </a:lnTo>
                  <a:lnTo>
                    <a:pt x="296" y="23160"/>
                  </a:lnTo>
                  <a:lnTo>
                    <a:pt x="323" y="23191"/>
                  </a:lnTo>
                  <a:cubicBezTo>
                    <a:pt x="0" y="20734"/>
                    <a:pt x="155" y="21245"/>
                    <a:pt x="303" y="22102"/>
                  </a:cubicBezTo>
                  <a:lnTo>
                    <a:pt x="296" y="22202"/>
                  </a:lnTo>
                  <a:lnTo>
                    <a:pt x="296"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39" name="Shape 30"/>
            <p:cNvSpPr/>
            <p:nvPr/>
          </p:nvSpPr>
          <p:spPr>
            <a:xfrm>
              <a:off x="3963622" y="8413"/>
              <a:ext cx="0" cy="0"/>
            </a:xfrm>
            <a:custGeom>
              <a:avLst/>
              <a:gdLst/>
              <a:ahLst/>
              <a:cxnLst/>
              <a:rect l="0" t="0" r="0" b="0"/>
              <a:pathLst>
                <a:path w="34" h="75">
                  <a:moveTo>
                    <a:pt x="27" y="0"/>
                  </a:moveTo>
                  <a:lnTo>
                    <a:pt x="34" y="1"/>
                  </a:lnTo>
                  <a:lnTo>
                    <a:pt x="2" y="75"/>
                  </a:lnTo>
                  <a:lnTo>
                    <a:pt x="0" y="65"/>
                  </a:lnTo>
                  <a:lnTo>
                    <a:pt x="27"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0" name="Shape 31"/>
            <p:cNvSpPr/>
            <p:nvPr/>
          </p:nvSpPr>
          <p:spPr>
            <a:xfrm>
              <a:off x="3963622" y="8413"/>
              <a:ext cx="0" cy="0"/>
            </a:xfrm>
            <a:custGeom>
              <a:avLst/>
              <a:gdLst/>
              <a:ahLst/>
              <a:cxnLst/>
              <a:rect l="0" t="0" r="0" b="0"/>
              <a:pathLst>
                <a:path w="331" h="759">
                  <a:moveTo>
                    <a:pt x="185" y="329"/>
                  </a:moveTo>
                  <a:cubicBezTo>
                    <a:pt x="309" y="46"/>
                    <a:pt x="331" y="0"/>
                    <a:pt x="10" y="759"/>
                  </a:cubicBezTo>
                  <a:lnTo>
                    <a:pt x="0" y="757"/>
                  </a:lnTo>
                  <a:lnTo>
                    <a:pt x="185" y="329"/>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1" name="Shape 32"/>
            <p:cNvSpPr/>
            <p:nvPr/>
          </p:nvSpPr>
          <p:spPr>
            <a:xfrm>
              <a:off x="3965681" y="0"/>
              <a:ext cx="0" cy="2805"/>
            </a:xfrm>
            <a:custGeom>
              <a:avLst/>
              <a:gdLst/>
              <a:ahLst/>
              <a:cxnLst/>
              <a:rect l="0" t="0" r="0" b="0"/>
              <a:pathLst>
                <a:path w="324" h="759">
                  <a:moveTo>
                    <a:pt x="321" y="0"/>
                  </a:moveTo>
                  <a:lnTo>
                    <a:pt x="324" y="0"/>
                  </a:lnTo>
                  <a:cubicBezTo>
                    <a:pt x="0" y="759"/>
                    <a:pt x="19" y="713"/>
                    <a:pt x="140" y="429"/>
                  </a:cubicBezTo>
                  <a:lnTo>
                    <a:pt x="3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2" name="Shape 326"/>
            <p:cNvSpPr/>
            <p:nvPr/>
          </p:nvSpPr>
          <p:spPr>
            <a:xfrm>
              <a:off x="3957441" y="0"/>
              <a:ext cx="51503" cy="695362"/>
            </a:xfrm>
            <a:custGeom>
              <a:avLst/>
              <a:gdLst/>
              <a:ahLst/>
              <a:cxnLst/>
              <a:rect l="0" t="0" r="0" b="0"/>
              <a:pathLst>
                <a:path w="50109" h="697853">
                  <a:moveTo>
                    <a:pt x="0" y="0"/>
                  </a:moveTo>
                  <a:lnTo>
                    <a:pt x="50109" y="0"/>
                  </a:lnTo>
                  <a:lnTo>
                    <a:pt x="50109" y="697853"/>
                  </a:lnTo>
                  <a:lnTo>
                    <a:pt x="0" y="69785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3" name="Shape 327"/>
            <p:cNvSpPr/>
            <p:nvPr/>
          </p:nvSpPr>
          <p:spPr>
            <a:xfrm>
              <a:off x="3963622" y="0"/>
              <a:ext cx="49442" cy="695362"/>
            </a:xfrm>
            <a:custGeom>
              <a:avLst/>
              <a:gdLst/>
              <a:ahLst/>
              <a:cxnLst/>
              <a:rect l="0" t="0" r="0" b="0"/>
              <a:pathLst>
                <a:path w="50394" h="697446">
                  <a:moveTo>
                    <a:pt x="0" y="0"/>
                  </a:moveTo>
                  <a:lnTo>
                    <a:pt x="50394" y="0"/>
                  </a:lnTo>
                  <a:lnTo>
                    <a:pt x="50394" y="697446"/>
                  </a:lnTo>
                  <a:lnTo>
                    <a:pt x="0" y="697446"/>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4" name="Shape 328"/>
            <p:cNvSpPr/>
            <p:nvPr/>
          </p:nvSpPr>
          <p:spPr>
            <a:xfrm>
              <a:off x="3957441" y="650500"/>
              <a:ext cx="55623" cy="44862"/>
            </a:xfrm>
            <a:custGeom>
              <a:avLst/>
              <a:gdLst/>
              <a:ahLst/>
              <a:cxnLst/>
              <a:rect l="0" t="0" r="0" b="0"/>
              <a:pathLst>
                <a:path w="55925" h="46813">
                  <a:moveTo>
                    <a:pt x="0" y="0"/>
                  </a:moveTo>
                  <a:lnTo>
                    <a:pt x="55925" y="0"/>
                  </a:lnTo>
                  <a:lnTo>
                    <a:pt x="55925" y="46813"/>
                  </a:lnTo>
                  <a:lnTo>
                    <a:pt x="0" y="46813"/>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5" name="Shape 329"/>
            <p:cNvSpPr/>
            <p:nvPr/>
          </p:nvSpPr>
          <p:spPr>
            <a:xfrm>
              <a:off x="3959501" y="0"/>
              <a:ext cx="8240" cy="11216"/>
            </a:xfrm>
            <a:custGeom>
              <a:avLst/>
              <a:gdLst/>
              <a:ahLst/>
              <a:cxnLst/>
              <a:rect l="0" t="0" r="0" b="0"/>
              <a:pathLst>
                <a:path w="9144" h="9144">
                  <a:moveTo>
                    <a:pt x="0" y="0"/>
                  </a:moveTo>
                  <a:lnTo>
                    <a:pt x="9144" y="0"/>
                  </a:lnTo>
                  <a:lnTo>
                    <a:pt x="9144" y="9144"/>
                  </a:lnTo>
                  <a:lnTo>
                    <a:pt x="0" y="9144"/>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6" name="Shape 34"/>
            <p:cNvSpPr/>
            <p:nvPr/>
          </p:nvSpPr>
          <p:spPr>
            <a:xfrm>
              <a:off x="3965681" y="0"/>
              <a:ext cx="0" cy="0"/>
            </a:xfrm>
            <a:custGeom>
              <a:avLst/>
              <a:gdLst/>
              <a:ahLst/>
              <a:cxnLst/>
              <a:rect l="0" t="0" r="0" b="0"/>
              <a:pathLst>
                <a:path w="243" h="564">
                  <a:moveTo>
                    <a:pt x="243" y="0"/>
                  </a:moveTo>
                  <a:lnTo>
                    <a:pt x="5" y="564"/>
                  </a:lnTo>
                  <a:lnTo>
                    <a:pt x="0" y="564"/>
                  </a:lnTo>
                  <a:lnTo>
                    <a:pt x="243"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7" name="Shape 35"/>
            <p:cNvSpPr/>
            <p:nvPr/>
          </p:nvSpPr>
          <p:spPr>
            <a:xfrm>
              <a:off x="3978042" y="2021597"/>
              <a:ext cx="4120" cy="2803"/>
            </a:xfrm>
            <a:custGeom>
              <a:avLst/>
              <a:gdLst/>
              <a:ahLst/>
              <a:cxnLst/>
              <a:rect l="0" t="0" r="0" b="0"/>
              <a:pathLst>
                <a:path w="6477" h="4597">
                  <a:moveTo>
                    <a:pt x="1524" y="1372"/>
                  </a:moveTo>
                  <a:cubicBezTo>
                    <a:pt x="3759" y="2959"/>
                    <a:pt x="5334" y="3963"/>
                    <a:pt x="6477" y="4597"/>
                  </a:cubicBezTo>
                  <a:cubicBezTo>
                    <a:pt x="5702" y="4356"/>
                    <a:pt x="4928" y="4128"/>
                    <a:pt x="3911" y="3886"/>
                  </a:cubicBezTo>
                  <a:lnTo>
                    <a:pt x="2819" y="2768"/>
                  </a:lnTo>
                  <a:lnTo>
                    <a:pt x="1600" y="1537"/>
                  </a:lnTo>
                  <a:cubicBezTo>
                    <a:pt x="1486" y="1397"/>
                    <a:pt x="0" y="0"/>
                    <a:pt x="1524" y="137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8" name="Shape 36"/>
            <p:cNvSpPr/>
            <p:nvPr/>
          </p:nvSpPr>
          <p:spPr>
            <a:xfrm>
              <a:off x="3378555" y="1654288"/>
              <a:ext cx="1231936" cy="981357"/>
            </a:xfrm>
            <a:custGeom>
              <a:avLst/>
              <a:gdLst/>
              <a:ahLst/>
              <a:cxnLst/>
              <a:rect l="0" t="0" r="0" b="0"/>
              <a:pathLst>
                <a:path w="1231710" h="981113">
                  <a:moveTo>
                    <a:pt x="611734" y="165"/>
                  </a:moveTo>
                  <a:lnTo>
                    <a:pt x="644081" y="584"/>
                  </a:lnTo>
                  <a:lnTo>
                    <a:pt x="660553" y="1181"/>
                  </a:lnTo>
                  <a:cubicBezTo>
                    <a:pt x="664020" y="1486"/>
                    <a:pt x="663499" y="864"/>
                    <a:pt x="674294" y="2464"/>
                  </a:cubicBezTo>
                  <a:cubicBezTo>
                    <a:pt x="681775" y="3873"/>
                    <a:pt x="688404" y="6045"/>
                    <a:pt x="693420" y="8217"/>
                  </a:cubicBezTo>
                  <a:cubicBezTo>
                    <a:pt x="713867" y="17348"/>
                    <a:pt x="723964" y="26657"/>
                    <a:pt x="734403" y="35458"/>
                  </a:cubicBezTo>
                  <a:cubicBezTo>
                    <a:pt x="744347" y="44310"/>
                    <a:pt x="752704" y="53010"/>
                    <a:pt x="760591" y="61697"/>
                  </a:cubicBezTo>
                  <a:cubicBezTo>
                    <a:pt x="776263" y="79070"/>
                    <a:pt x="789877" y="96406"/>
                    <a:pt x="802958" y="113855"/>
                  </a:cubicBezTo>
                  <a:cubicBezTo>
                    <a:pt x="828967" y="148730"/>
                    <a:pt x="852412" y="183998"/>
                    <a:pt x="875144" y="219545"/>
                  </a:cubicBezTo>
                  <a:cubicBezTo>
                    <a:pt x="920674" y="290474"/>
                    <a:pt x="961606" y="363144"/>
                    <a:pt x="1001675" y="436131"/>
                  </a:cubicBezTo>
                  <a:cubicBezTo>
                    <a:pt x="1041642" y="509169"/>
                    <a:pt x="1080186" y="582765"/>
                    <a:pt x="1117689" y="656933"/>
                  </a:cubicBezTo>
                  <a:cubicBezTo>
                    <a:pt x="1155218" y="731545"/>
                    <a:pt x="1231710" y="969925"/>
                    <a:pt x="1226731" y="977671"/>
                  </a:cubicBezTo>
                  <a:cubicBezTo>
                    <a:pt x="1224458" y="981113"/>
                    <a:pt x="1058673" y="623786"/>
                    <a:pt x="972363" y="458445"/>
                  </a:cubicBezTo>
                  <a:cubicBezTo>
                    <a:pt x="903681" y="326847"/>
                    <a:pt x="779755" y="141084"/>
                    <a:pt x="637934" y="73851"/>
                  </a:cubicBezTo>
                  <a:cubicBezTo>
                    <a:pt x="607187" y="59271"/>
                    <a:pt x="569087" y="58649"/>
                    <a:pt x="548539" y="58839"/>
                  </a:cubicBezTo>
                  <a:cubicBezTo>
                    <a:pt x="527977" y="59042"/>
                    <a:pt x="507429" y="59588"/>
                    <a:pt x="486956" y="60732"/>
                  </a:cubicBezTo>
                  <a:cubicBezTo>
                    <a:pt x="476707" y="61316"/>
                    <a:pt x="466484" y="61989"/>
                    <a:pt x="456324" y="63005"/>
                  </a:cubicBezTo>
                  <a:cubicBezTo>
                    <a:pt x="445834" y="64021"/>
                    <a:pt x="436550" y="64859"/>
                    <a:pt x="427724" y="68974"/>
                  </a:cubicBezTo>
                  <a:cubicBezTo>
                    <a:pt x="409817" y="76987"/>
                    <a:pt x="393624" y="89840"/>
                    <a:pt x="378422" y="103251"/>
                  </a:cubicBezTo>
                  <a:cubicBezTo>
                    <a:pt x="363169" y="116751"/>
                    <a:pt x="348882" y="131483"/>
                    <a:pt x="334963" y="146520"/>
                  </a:cubicBezTo>
                  <a:cubicBezTo>
                    <a:pt x="307277" y="176797"/>
                    <a:pt x="281343" y="208775"/>
                    <a:pt x="256274" y="241402"/>
                  </a:cubicBezTo>
                  <a:cubicBezTo>
                    <a:pt x="206223" y="306743"/>
                    <a:pt x="159410" y="374624"/>
                    <a:pt x="114109" y="443446"/>
                  </a:cubicBezTo>
                  <a:cubicBezTo>
                    <a:pt x="68974" y="512356"/>
                    <a:pt x="47244" y="532879"/>
                    <a:pt x="6033" y="604139"/>
                  </a:cubicBezTo>
                  <a:lnTo>
                    <a:pt x="0" y="600723"/>
                  </a:lnTo>
                  <a:cubicBezTo>
                    <a:pt x="17602" y="563169"/>
                    <a:pt x="13500" y="575145"/>
                    <a:pt x="32804" y="538467"/>
                  </a:cubicBezTo>
                  <a:cubicBezTo>
                    <a:pt x="52413" y="501967"/>
                    <a:pt x="72441" y="465671"/>
                    <a:pt x="92964" y="429603"/>
                  </a:cubicBezTo>
                  <a:cubicBezTo>
                    <a:pt x="113488" y="393535"/>
                    <a:pt x="134480" y="357683"/>
                    <a:pt x="156134" y="322110"/>
                  </a:cubicBezTo>
                  <a:cubicBezTo>
                    <a:pt x="177622" y="286410"/>
                    <a:pt x="200178" y="251282"/>
                    <a:pt x="224346" y="216992"/>
                  </a:cubicBezTo>
                  <a:cubicBezTo>
                    <a:pt x="248362" y="182563"/>
                    <a:pt x="273368" y="148577"/>
                    <a:pt x="300990" y="115456"/>
                  </a:cubicBezTo>
                  <a:cubicBezTo>
                    <a:pt x="314985" y="98971"/>
                    <a:pt x="329362" y="82537"/>
                    <a:pt x="345923" y="66764"/>
                  </a:cubicBezTo>
                  <a:cubicBezTo>
                    <a:pt x="362877" y="51181"/>
                    <a:pt x="379997" y="35497"/>
                    <a:pt x="407454" y="22174"/>
                  </a:cubicBezTo>
                  <a:cubicBezTo>
                    <a:pt x="414858" y="19012"/>
                    <a:pt x="422390" y="15862"/>
                    <a:pt x="432613" y="14008"/>
                  </a:cubicBezTo>
                  <a:lnTo>
                    <a:pt x="438366" y="12979"/>
                  </a:lnTo>
                  <a:lnTo>
                    <a:pt x="442633" y="12293"/>
                  </a:lnTo>
                  <a:lnTo>
                    <a:pt x="451092" y="11011"/>
                  </a:lnTo>
                  <a:cubicBezTo>
                    <a:pt x="462242" y="9411"/>
                    <a:pt x="473037" y="8204"/>
                    <a:pt x="483819" y="7099"/>
                  </a:cubicBezTo>
                  <a:cubicBezTo>
                    <a:pt x="505346" y="4915"/>
                    <a:pt x="526580" y="3365"/>
                    <a:pt x="547840" y="2172"/>
                  </a:cubicBezTo>
                  <a:cubicBezTo>
                    <a:pt x="569087" y="1054"/>
                    <a:pt x="590321" y="0"/>
                    <a:pt x="611734" y="16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49" name="Shape 37"/>
            <p:cNvSpPr/>
            <p:nvPr/>
          </p:nvSpPr>
          <p:spPr>
            <a:xfrm>
              <a:off x="3403276" y="1962715"/>
              <a:ext cx="1143352" cy="709382"/>
            </a:xfrm>
            <a:custGeom>
              <a:avLst/>
              <a:gdLst/>
              <a:ahLst/>
              <a:cxnLst/>
              <a:rect l="0" t="0" r="0" b="0"/>
              <a:pathLst>
                <a:path w="1141603" h="705282">
                  <a:moveTo>
                    <a:pt x="563499" y="876"/>
                  </a:moveTo>
                  <a:cubicBezTo>
                    <a:pt x="573989" y="1410"/>
                    <a:pt x="584518" y="2311"/>
                    <a:pt x="595199" y="5004"/>
                  </a:cubicBezTo>
                  <a:cubicBezTo>
                    <a:pt x="600520" y="6452"/>
                    <a:pt x="606006" y="8115"/>
                    <a:pt x="611315" y="12344"/>
                  </a:cubicBezTo>
                  <a:lnTo>
                    <a:pt x="622757" y="23228"/>
                  </a:lnTo>
                  <a:cubicBezTo>
                    <a:pt x="652514" y="52324"/>
                    <a:pt x="680186" y="82956"/>
                    <a:pt x="707466" y="113983"/>
                  </a:cubicBezTo>
                  <a:cubicBezTo>
                    <a:pt x="762051" y="175958"/>
                    <a:pt x="814934" y="239319"/>
                    <a:pt x="867169" y="303200"/>
                  </a:cubicBezTo>
                  <a:cubicBezTo>
                    <a:pt x="919328" y="367144"/>
                    <a:pt x="1134973" y="679158"/>
                    <a:pt x="1141603" y="704469"/>
                  </a:cubicBezTo>
                  <a:cubicBezTo>
                    <a:pt x="1137082" y="705028"/>
                    <a:pt x="1132459" y="705282"/>
                    <a:pt x="1127748" y="704990"/>
                  </a:cubicBezTo>
                  <a:cubicBezTo>
                    <a:pt x="1105471" y="703783"/>
                    <a:pt x="608762" y="92088"/>
                    <a:pt x="582714" y="65176"/>
                  </a:cubicBezTo>
                  <a:lnTo>
                    <a:pt x="577850" y="60274"/>
                  </a:lnTo>
                  <a:lnTo>
                    <a:pt x="576517" y="58941"/>
                  </a:lnTo>
                  <a:cubicBezTo>
                    <a:pt x="577520" y="59169"/>
                    <a:pt x="578307" y="59410"/>
                    <a:pt x="579069" y="59639"/>
                  </a:cubicBezTo>
                  <a:cubicBezTo>
                    <a:pt x="582244" y="61417"/>
                    <a:pt x="581737" y="60236"/>
                    <a:pt x="580682" y="60134"/>
                  </a:cubicBezTo>
                  <a:cubicBezTo>
                    <a:pt x="580275" y="59969"/>
                    <a:pt x="579603" y="59804"/>
                    <a:pt x="579069" y="59639"/>
                  </a:cubicBezTo>
                  <a:cubicBezTo>
                    <a:pt x="577939" y="59004"/>
                    <a:pt x="576364" y="58014"/>
                    <a:pt x="574129" y="56413"/>
                  </a:cubicBezTo>
                  <a:cubicBezTo>
                    <a:pt x="572605" y="55042"/>
                    <a:pt x="574091" y="56439"/>
                    <a:pt x="574205" y="56591"/>
                  </a:cubicBezTo>
                  <a:lnTo>
                    <a:pt x="575411" y="57810"/>
                  </a:lnTo>
                  <a:lnTo>
                    <a:pt x="576517" y="58941"/>
                  </a:lnTo>
                  <a:cubicBezTo>
                    <a:pt x="572377" y="57963"/>
                    <a:pt x="566547" y="57061"/>
                    <a:pt x="560730" y="56528"/>
                  </a:cubicBezTo>
                  <a:cubicBezTo>
                    <a:pt x="543954" y="54927"/>
                    <a:pt x="524383" y="54851"/>
                    <a:pt x="506895" y="55956"/>
                  </a:cubicBezTo>
                  <a:cubicBezTo>
                    <a:pt x="503110" y="56109"/>
                    <a:pt x="497319" y="56896"/>
                    <a:pt x="497967" y="56578"/>
                  </a:cubicBezTo>
                  <a:cubicBezTo>
                    <a:pt x="498399" y="56578"/>
                    <a:pt x="496570" y="56782"/>
                    <a:pt x="493535" y="58394"/>
                  </a:cubicBezTo>
                  <a:cubicBezTo>
                    <a:pt x="487934" y="60922"/>
                    <a:pt x="480302" y="65697"/>
                    <a:pt x="472948" y="70650"/>
                  </a:cubicBezTo>
                  <a:cubicBezTo>
                    <a:pt x="457974" y="80873"/>
                    <a:pt x="442570" y="93053"/>
                    <a:pt x="427482" y="105727"/>
                  </a:cubicBezTo>
                  <a:cubicBezTo>
                    <a:pt x="397307" y="131216"/>
                    <a:pt x="367182" y="158382"/>
                    <a:pt x="337820" y="186334"/>
                  </a:cubicBezTo>
                  <a:cubicBezTo>
                    <a:pt x="279006" y="242354"/>
                    <a:pt x="239243" y="283629"/>
                    <a:pt x="183935" y="343929"/>
                  </a:cubicBezTo>
                  <a:cubicBezTo>
                    <a:pt x="128257" y="403936"/>
                    <a:pt x="94044" y="417868"/>
                    <a:pt x="42863" y="481850"/>
                  </a:cubicBezTo>
                  <a:cubicBezTo>
                    <a:pt x="30074" y="497853"/>
                    <a:pt x="14288" y="516636"/>
                    <a:pt x="1968" y="532981"/>
                  </a:cubicBezTo>
                  <a:lnTo>
                    <a:pt x="0" y="514236"/>
                  </a:lnTo>
                  <a:cubicBezTo>
                    <a:pt x="11608" y="497141"/>
                    <a:pt x="23520" y="480276"/>
                    <a:pt x="35598" y="463524"/>
                  </a:cubicBezTo>
                  <a:cubicBezTo>
                    <a:pt x="83934" y="396545"/>
                    <a:pt x="86437" y="401777"/>
                    <a:pt x="139522" y="338544"/>
                  </a:cubicBezTo>
                  <a:cubicBezTo>
                    <a:pt x="192684" y="275374"/>
                    <a:pt x="247688" y="213728"/>
                    <a:pt x="305308" y="154508"/>
                  </a:cubicBezTo>
                  <a:cubicBezTo>
                    <a:pt x="334226" y="125006"/>
                    <a:pt x="363665" y="95961"/>
                    <a:pt x="394691" y="68516"/>
                  </a:cubicBezTo>
                  <a:cubicBezTo>
                    <a:pt x="410185" y="54762"/>
                    <a:pt x="426072" y="41415"/>
                    <a:pt x="442964" y="29108"/>
                  </a:cubicBezTo>
                  <a:cubicBezTo>
                    <a:pt x="451472" y="23025"/>
                    <a:pt x="460096" y="17082"/>
                    <a:pt x="469659" y="12141"/>
                  </a:cubicBezTo>
                  <a:cubicBezTo>
                    <a:pt x="474332" y="9550"/>
                    <a:pt x="479476" y="7480"/>
                    <a:pt x="484949" y="5753"/>
                  </a:cubicBezTo>
                  <a:cubicBezTo>
                    <a:pt x="490589" y="4419"/>
                    <a:pt x="495643" y="3810"/>
                    <a:pt x="500900" y="3175"/>
                  </a:cubicBezTo>
                  <a:cubicBezTo>
                    <a:pt x="521716" y="876"/>
                    <a:pt x="542506" y="0"/>
                    <a:pt x="563499" y="876"/>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0" name="Shape 38"/>
            <p:cNvSpPr/>
            <p:nvPr/>
          </p:nvSpPr>
          <p:spPr>
            <a:xfrm>
              <a:off x="4758818" y="2677705"/>
              <a:ext cx="0" cy="0"/>
            </a:xfrm>
            <a:custGeom>
              <a:avLst/>
              <a:gdLst/>
              <a:ahLst/>
              <a:cxnLst/>
              <a:rect l="0" t="0" r="0" b="0"/>
              <a:pathLst>
                <a:path w="38" h="241">
                  <a:moveTo>
                    <a:pt x="0" y="241"/>
                  </a:moveTo>
                  <a:lnTo>
                    <a:pt x="3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1" name="Shape 39"/>
            <p:cNvSpPr/>
            <p:nvPr/>
          </p:nvSpPr>
          <p:spPr>
            <a:xfrm>
              <a:off x="344035" y="1000985"/>
              <a:ext cx="618028" cy="642087"/>
            </a:xfrm>
            <a:custGeom>
              <a:avLst/>
              <a:gdLst/>
              <a:ahLst/>
              <a:cxnLst/>
              <a:rect l="0" t="0" r="0" b="0"/>
              <a:pathLst>
                <a:path w="619350" h="643189">
                  <a:moveTo>
                    <a:pt x="324311" y="5923"/>
                  </a:moveTo>
                  <a:cubicBezTo>
                    <a:pt x="400123" y="9478"/>
                    <a:pt x="469725" y="36924"/>
                    <a:pt x="505825" y="68214"/>
                  </a:cubicBezTo>
                  <a:cubicBezTo>
                    <a:pt x="589569" y="140807"/>
                    <a:pt x="619350" y="202973"/>
                    <a:pt x="619350" y="279808"/>
                  </a:cubicBezTo>
                  <a:cubicBezTo>
                    <a:pt x="619350" y="356656"/>
                    <a:pt x="595741" y="463653"/>
                    <a:pt x="571764" y="435282"/>
                  </a:cubicBezTo>
                  <a:cubicBezTo>
                    <a:pt x="565769" y="428195"/>
                    <a:pt x="609749" y="342317"/>
                    <a:pt x="535556" y="188559"/>
                  </a:cubicBezTo>
                  <a:cubicBezTo>
                    <a:pt x="522145" y="160784"/>
                    <a:pt x="492960" y="135524"/>
                    <a:pt x="461439" y="123433"/>
                  </a:cubicBezTo>
                  <a:cubicBezTo>
                    <a:pt x="377365" y="91187"/>
                    <a:pt x="273605" y="78107"/>
                    <a:pt x="186166" y="172417"/>
                  </a:cubicBezTo>
                  <a:cubicBezTo>
                    <a:pt x="122793" y="240768"/>
                    <a:pt x="124025" y="346166"/>
                    <a:pt x="136293" y="393283"/>
                  </a:cubicBezTo>
                  <a:cubicBezTo>
                    <a:pt x="155991" y="468873"/>
                    <a:pt x="210347" y="554115"/>
                    <a:pt x="274774" y="557875"/>
                  </a:cubicBezTo>
                  <a:cubicBezTo>
                    <a:pt x="488871" y="570333"/>
                    <a:pt x="503044" y="503786"/>
                    <a:pt x="519947" y="511024"/>
                  </a:cubicBezTo>
                  <a:cubicBezTo>
                    <a:pt x="548078" y="523102"/>
                    <a:pt x="535886" y="568847"/>
                    <a:pt x="371180" y="624194"/>
                  </a:cubicBezTo>
                  <a:cubicBezTo>
                    <a:pt x="355397" y="627384"/>
                    <a:pt x="340132" y="629358"/>
                    <a:pt x="325386" y="630223"/>
                  </a:cubicBezTo>
                  <a:cubicBezTo>
                    <a:pt x="104207" y="643189"/>
                    <a:pt x="0" y="406519"/>
                    <a:pt x="19860" y="280075"/>
                  </a:cubicBezTo>
                  <a:cubicBezTo>
                    <a:pt x="54356" y="60444"/>
                    <a:pt x="197958" y="0"/>
                    <a:pt x="324311" y="592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2" name="Shape 40"/>
            <p:cNvSpPr/>
            <p:nvPr/>
          </p:nvSpPr>
          <p:spPr>
            <a:xfrm>
              <a:off x="381117" y="611245"/>
              <a:ext cx="164808" cy="325250"/>
            </a:xfrm>
            <a:custGeom>
              <a:avLst/>
              <a:gdLst/>
              <a:ahLst/>
              <a:cxnLst/>
              <a:rect l="0" t="0" r="0" b="0"/>
              <a:pathLst>
                <a:path w="165481" h="323985">
                  <a:moveTo>
                    <a:pt x="53268" y="902"/>
                  </a:moveTo>
                  <a:cubicBezTo>
                    <a:pt x="78486" y="3608"/>
                    <a:pt x="116701" y="24418"/>
                    <a:pt x="129426" y="32476"/>
                  </a:cubicBezTo>
                  <a:cubicBezTo>
                    <a:pt x="146380" y="43220"/>
                    <a:pt x="158661" y="64276"/>
                    <a:pt x="157048" y="160187"/>
                  </a:cubicBezTo>
                  <a:cubicBezTo>
                    <a:pt x="155423" y="256110"/>
                    <a:pt x="165481" y="300865"/>
                    <a:pt x="153327" y="312308"/>
                  </a:cubicBezTo>
                  <a:cubicBezTo>
                    <a:pt x="147257" y="318023"/>
                    <a:pt x="139176" y="321518"/>
                    <a:pt x="131428" y="322752"/>
                  </a:cubicBezTo>
                  <a:cubicBezTo>
                    <a:pt x="123679" y="323985"/>
                    <a:pt x="116262" y="322956"/>
                    <a:pt x="111519" y="319623"/>
                  </a:cubicBezTo>
                  <a:cubicBezTo>
                    <a:pt x="102032" y="312955"/>
                    <a:pt x="85039" y="268061"/>
                    <a:pt x="71374" y="227522"/>
                  </a:cubicBezTo>
                  <a:cubicBezTo>
                    <a:pt x="57696" y="186959"/>
                    <a:pt x="0" y="40604"/>
                    <a:pt x="33808" y="5374"/>
                  </a:cubicBezTo>
                  <a:cubicBezTo>
                    <a:pt x="37900" y="1110"/>
                    <a:pt x="44862" y="0"/>
                    <a:pt x="53268" y="902"/>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3" name="Shape 41"/>
            <p:cNvSpPr/>
            <p:nvPr/>
          </p:nvSpPr>
          <p:spPr>
            <a:xfrm>
              <a:off x="821977" y="1612231"/>
              <a:ext cx="173048" cy="179448"/>
            </a:xfrm>
            <a:custGeom>
              <a:avLst/>
              <a:gdLst/>
              <a:ahLst/>
              <a:cxnLst/>
              <a:rect l="0" t="0" r="0" b="0"/>
              <a:pathLst>
                <a:path w="173660" h="182041">
                  <a:moveTo>
                    <a:pt x="33271" y="1143"/>
                  </a:moveTo>
                  <a:cubicBezTo>
                    <a:pt x="40967" y="0"/>
                    <a:pt x="48406" y="159"/>
                    <a:pt x="53251" y="1778"/>
                  </a:cubicBezTo>
                  <a:cubicBezTo>
                    <a:pt x="62928" y="5016"/>
                    <a:pt x="81356" y="29476"/>
                    <a:pt x="96329" y="51676"/>
                  </a:cubicBezTo>
                  <a:cubicBezTo>
                    <a:pt x="111303" y="73863"/>
                    <a:pt x="173660" y="153505"/>
                    <a:pt x="141046" y="175399"/>
                  </a:cubicBezTo>
                  <a:cubicBezTo>
                    <a:pt x="137099" y="178050"/>
                    <a:pt x="130940" y="179628"/>
                    <a:pt x="123996" y="180231"/>
                  </a:cubicBezTo>
                  <a:cubicBezTo>
                    <a:pt x="103165" y="182041"/>
                    <a:pt x="75273" y="175085"/>
                    <a:pt x="78892" y="162065"/>
                  </a:cubicBezTo>
                  <a:cubicBezTo>
                    <a:pt x="84760" y="140995"/>
                    <a:pt x="50876" y="147498"/>
                    <a:pt x="29591" y="106680"/>
                  </a:cubicBezTo>
                  <a:cubicBezTo>
                    <a:pt x="4407" y="58382"/>
                    <a:pt x="0" y="15494"/>
                    <a:pt x="11747" y="8318"/>
                  </a:cubicBezTo>
                  <a:cubicBezTo>
                    <a:pt x="17621" y="4731"/>
                    <a:pt x="25574" y="2286"/>
                    <a:pt x="33271" y="11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4" name="Shape 42"/>
            <p:cNvSpPr/>
            <p:nvPr/>
          </p:nvSpPr>
          <p:spPr>
            <a:xfrm>
              <a:off x="0" y="1082297"/>
              <a:ext cx="296654" cy="157017"/>
            </a:xfrm>
            <a:custGeom>
              <a:avLst/>
              <a:gdLst/>
              <a:ahLst/>
              <a:cxnLst/>
              <a:rect l="0" t="0" r="0" b="0"/>
              <a:pathLst>
                <a:path w="296646" h="156624">
                  <a:moveTo>
                    <a:pt x="120550" y="6008"/>
                  </a:moveTo>
                  <a:cubicBezTo>
                    <a:pt x="134412" y="8010"/>
                    <a:pt x="149381" y="12720"/>
                    <a:pt x="165125" y="21423"/>
                  </a:cubicBezTo>
                  <a:cubicBezTo>
                    <a:pt x="249085" y="67842"/>
                    <a:pt x="286423" y="93991"/>
                    <a:pt x="291529" y="109866"/>
                  </a:cubicBezTo>
                  <a:cubicBezTo>
                    <a:pt x="296646" y="125754"/>
                    <a:pt x="291135" y="141629"/>
                    <a:pt x="280187" y="150773"/>
                  </a:cubicBezTo>
                  <a:cubicBezTo>
                    <a:pt x="274714" y="155345"/>
                    <a:pt x="258474" y="156624"/>
                    <a:pt x="238290" y="156127"/>
                  </a:cubicBezTo>
                  <a:cubicBezTo>
                    <a:pt x="218107" y="155631"/>
                    <a:pt x="193980" y="153358"/>
                    <a:pt x="172733" y="150824"/>
                  </a:cubicBezTo>
                  <a:cubicBezTo>
                    <a:pt x="130238" y="145756"/>
                    <a:pt x="25133" y="140346"/>
                    <a:pt x="9665" y="94029"/>
                  </a:cubicBezTo>
                  <a:cubicBezTo>
                    <a:pt x="0" y="65061"/>
                    <a:pt x="17615" y="37082"/>
                    <a:pt x="34607" y="26389"/>
                  </a:cubicBezTo>
                  <a:cubicBezTo>
                    <a:pt x="47342" y="18360"/>
                    <a:pt x="78965" y="0"/>
                    <a:pt x="120550" y="600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5" name="Shape 43"/>
            <p:cNvSpPr/>
            <p:nvPr/>
          </p:nvSpPr>
          <p:spPr>
            <a:xfrm>
              <a:off x="1036227" y="1121551"/>
              <a:ext cx="226610" cy="117763"/>
            </a:xfrm>
            <a:custGeom>
              <a:avLst/>
              <a:gdLst/>
              <a:ahLst/>
              <a:cxnLst/>
              <a:rect l="0" t="0" r="0" b="0"/>
              <a:pathLst>
                <a:path w="228536" h="118070">
                  <a:moveTo>
                    <a:pt x="188075" y="910"/>
                  </a:moveTo>
                  <a:cubicBezTo>
                    <a:pt x="198738" y="1213"/>
                    <a:pt x="207756" y="3716"/>
                    <a:pt x="213690" y="9561"/>
                  </a:cubicBezTo>
                  <a:cubicBezTo>
                    <a:pt x="228536" y="24192"/>
                    <a:pt x="224523" y="46874"/>
                    <a:pt x="216014" y="58812"/>
                  </a:cubicBezTo>
                  <a:cubicBezTo>
                    <a:pt x="207518" y="70750"/>
                    <a:pt x="123165" y="118070"/>
                    <a:pt x="70371" y="116813"/>
                  </a:cubicBezTo>
                  <a:cubicBezTo>
                    <a:pt x="0" y="115136"/>
                    <a:pt x="25374" y="97534"/>
                    <a:pt x="17361" y="89445"/>
                  </a:cubicBezTo>
                  <a:cubicBezTo>
                    <a:pt x="9347" y="81380"/>
                    <a:pt x="8572" y="69924"/>
                    <a:pt x="13411" y="60857"/>
                  </a:cubicBezTo>
                  <a:cubicBezTo>
                    <a:pt x="18250" y="51789"/>
                    <a:pt x="56159" y="37095"/>
                    <a:pt x="86525" y="26694"/>
                  </a:cubicBezTo>
                  <a:cubicBezTo>
                    <a:pt x="109290" y="18883"/>
                    <a:pt x="156086" y="0"/>
                    <a:pt x="188075" y="910"/>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6" name="Shape 44"/>
            <p:cNvSpPr/>
            <p:nvPr/>
          </p:nvSpPr>
          <p:spPr>
            <a:xfrm>
              <a:off x="175107" y="1494468"/>
              <a:ext cx="183349" cy="182251"/>
            </a:xfrm>
            <a:custGeom>
              <a:avLst/>
              <a:gdLst/>
              <a:ahLst/>
              <a:cxnLst/>
              <a:rect l="0" t="0" r="0" b="0"/>
              <a:pathLst>
                <a:path w="183363" h="182829">
                  <a:moveTo>
                    <a:pt x="168199" y="6858"/>
                  </a:moveTo>
                  <a:cubicBezTo>
                    <a:pt x="176987" y="13741"/>
                    <a:pt x="182817" y="36462"/>
                    <a:pt x="183083" y="48666"/>
                  </a:cubicBezTo>
                  <a:cubicBezTo>
                    <a:pt x="183363" y="60871"/>
                    <a:pt x="161366" y="89154"/>
                    <a:pt x="144475" y="111239"/>
                  </a:cubicBezTo>
                  <a:cubicBezTo>
                    <a:pt x="129707" y="130553"/>
                    <a:pt x="67332" y="182829"/>
                    <a:pt x="34681" y="182409"/>
                  </a:cubicBezTo>
                  <a:cubicBezTo>
                    <a:pt x="30017" y="182349"/>
                    <a:pt x="25959" y="181213"/>
                    <a:pt x="22733" y="178753"/>
                  </a:cubicBezTo>
                  <a:cubicBezTo>
                    <a:pt x="6604" y="166421"/>
                    <a:pt x="0" y="138595"/>
                    <a:pt x="3505" y="122161"/>
                  </a:cubicBezTo>
                  <a:cubicBezTo>
                    <a:pt x="9563" y="93675"/>
                    <a:pt x="42685" y="73635"/>
                    <a:pt x="91135" y="49200"/>
                  </a:cubicBezTo>
                  <a:cubicBezTo>
                    <a:pt x="139598" y="24765"/>
                    <a:pt x="159423" y="0"/>
                    <a:pt x="168199" y="6858"/>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7" name="Shape 45"/>
            <p:cNvSpPr/>
            <p:nvPr/>
          </p:nvSpPr>
          <p:spPr>
            <a:xfrm>
              <a:off x="836398" y="757047"/>
              <a:ext cx="129785" cy="218703"/>
            </a:xfrm>
            <a:custGeom>
              <a:avLst/>
              <a:gdLst/>
              <a:ahLst/>
              <a:cxnLst/>
              <a:rect l="0" t="0" r="0" b="0"/>
              <a:pathLst>
                <a:path w="129972" h="218377">
                  <a:moveTo>
                    <a:pt x="72999" y="343"/>
                  </a:moveTo>
                  <a:cubicBezTo>
                    <a:pt x="105270" y="0"/>
                    <a:pt x="121107" y="32665"/>
                    <a:pt x="125540" y="47422"/>
                  </a:cubicBezTo>
                  <a:cubicBezTo>
                    <a:pt x="129972" y="62179"/>
                    <a:pt x="122504" y="94005"/>
                    <a:pt x="95669" y="146304"/>
                  </a:cubicBezTo>
                  <a:cubicBezTo>
                    <a:pt x="67983" y="200292"/>
                    <a:pt x="50584" y="213767"/>
                    <a:pt x="39281" y="214859"/>
                  </a:cubicBezTo>
                  <a:cubicBezTo>
                    <a:pt x="2908" y="218377"/>
                    <a:pt x="0" y="185039"/>
                    <a:pt x="0" y="185039"/>
                  </a:cubicBezTo>
                  <a:cubicBezTo>
                    <a:pt x="0" y="185039"/>
                    <a:pt x="1638" y="149390"/>
                    <a:pt x="11531" y="122415"/>
                  </a:cubicBezTo>
                  <a:cubicBezTo>
                    <a:pt x="21412" y="95441"/>
                    <a:pt x="40729" y="686"/>
                    <a:pt x="72999" y="343"/>
                  </a:cubicBezTo>
                  <a:close/>
                </a:path>
              </a:pathLst>
            </a:custGeom>
            <a:ln w="0" cap="flat">
              <a:miter lim="127000"/>
            </a:ln>
          </p:spPr>
          <p:style>
            <a:lnRef idx="0">
              <a:srgbClr val="000000"/>
            </a:lnRef>
            <a:fillRef idx="1">
              <a:srgbClr val="EFC8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8" name="Shape 46"/>
            <p:cNvSpPr/>
            <p:nvPr/>
          </p:nvSpPr>
          <p:spPr>
            <a:xfrm>
              <a:off x="5819766" y="1466429"/>
              <a:ext cx="770475" cy="325250"/>
            </a:xfrm>
            <a:custGeom>
              <a:avLst/>
              <a:gdLst/>
              <a:ahLst/>
              <a:cxnLst/>
              <a:rect l="0" t="0" r="0" b="0"/>
              <a:pathLst>
                <a:path w="771606" h="326866">
                  <a:moveTo>
                    <a:pt x="754028" y="608"/>
                  </a:moveTo>
                  <a:cubicBezTo>
                    <a:pt x="771606" y="4865"/>
                    <a:pt x="723447" y="51284"/>
                    <a:pt x="723303" y="71276"/>
                  </a:cubicBezTo>
                  <a:cubicBezTo>
                    <a:pt x="723189" y="88802"/>
                    <a:pt x="666280" y="101870"/>
                    <a:pt x="648754" y="102188"/>
                  </a:cubicBezTo>
                  <a:cubicBezTo>
                    <a:pt x="501841" y="104855"/>
                    <a:pt x="433362" y="124476"/>
                    <a:pt x="327546" y="234865"/>
                  </a:cubicBezTo>
                  <a:cubicBezTo>
                    <a:pt x="312877" y="250168"/>
                    <a:pt x="298945" y="266234"/>
                    <a:pt x="285547" y="282655"/>
                  </a:cubicBezTo>
                  <a:cubicBezTo>
                    <a:pt x="278714" y="292777"/>
                    <a:pt x="267627" y="309159"/>
                    <a:pt x="260782" y="319282"/>
                  </a:cubicBezTo>
                  <a:cubicBezTo>
                    <a:pt x="257702" y="324565"/>
                    <a:pt x="255368" y="326866"/>
                    <a:pt x="253783" y="326191"/>
                  </a:cubicBezTo>
                  <a:cubicBezTo>
                    <a:pt x="252197" y="325514"/>
                    <a:pt x="251359" y="321860"/>
                    <a:pt x="251270" y="315230"/>
                  </a:cubicBezTo>
                  <a:cubicBezTo>
                    <a:pt x="244920" y="310099"/>
                    <a:pt x="242202" y="279873"/>
                    <a:pt x="236931" y="269460"/>
                  </a:cubicBezTo>
                  <a:cubicBezTo>
                    <a:pt x="228524" y="252784"/>
                    <a:pt x="216522" y="237773"/>
                    <a:pt x="203416" y="224603"/>
                  </a:cubicBezTo>
                  <a:cubicBezTo>
                    <a:pt x="150076" y="171035"/>
                    <a:pt x="72758" y="144314"/>
                    <a:pt x="4890" y="114799"/>
                  </a:cubicBezTo>
                  <a:cubicBezTo>
                    <a:pt x="0" y="112678"/>
                    <a:pt x="1740" y="95634"/>
                    <a:pt x="4014" y="77651"/>
                  </a:cubicBezTo>
                  <a:cubicBezTo>
                    <a:pt x="6718" y="56303"/>
                    <a:pt x="29058" y="43488"/>
                    <a:pt x="48895" y="51845"/>
                  </a:cubicBezTo>
                  <a:cubicBezTo>
                    <a:pt x="104369" y="75238"/>
                    <a:pt x="161379" y="100816"/>
                    <a:pt x="203416" y="143018"/>
                  </a:cubicBezTo>
                  <a:cubicBezTo>
                    <a:pt x="216598" y="156265"/>
                    <a:pt x="228486" y="171123"/>
                    <a:pt x="236931" y="187875"/>
                  </a:cubicBezTo>
                  <a:cubicBezTo>
                    <a:pt x="236944" y="187900"/>
                    <a:pt x="236957" y="187925"/>
                    <a:pt x="236969" y="187951"/>
                  </a:cubicBezTo>
                  <a:cubicBezTo>
                    <a:pt x="246977" y="210671"/>
                    <a:pt x="276822" y="215688"/>
                    <a:pt x="292392" y="196345"/>
                  </a:cubicBezTo>
                  <a:cubicBezTo>
                    <a:pt x="308445" y="176407"/>
                    <a:pt x="324053" y="156912"/>
                    <a:pt x="327546" y="153280"/>
                  </a:cubicBezTo>
                  <a:cubicBezTo>
                    <a:pt x="441046" y="35297"/>
                    <a:pt x="586563" y="38535"/>
                    <a:pt x="742138" y="1565"/>
                  </a:cubicBezTo>
                  <a:cubicBezTo>
                    <a:pt x="747664" y="253"/>
                    <a:pt x="751516" y="0"/>
                    <a:pt x="754028" y="60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59" name="Shape 47"/>
            <p:cNvSpPr/>
            <p:nvPr/>
          </p:nvSpPr>
          <p:spPr>
            <a:xfrm>
              <a:off x="1196914" y="986965"/>
              <a:ext cx="797257" cy="1202865"/>
            </a:xfrm>
            <a:custGeom>
              <a:avLst/>
              <a:gdLst/>
              <a:ahLst/>
              <a:cxnLst/>
              <a:rect l="0" t="0" r="0" b="0"/>
              <a:pathLst>
                <a:path w="796010" h="1203316">
                  <a:moveTo>
                    <a:pt x="434404" y="978"/>
                  </a:moveTo>
                  <a:cubicBezTo>
                    <a:pt x="436785" y="1956"/>
                    <a:pt x="439109" y="10119"/>
                    <a:pt x="441376" y="25466"/>
                  </a:cubicBezTo>
                  <a:cubicBezTo>
                    <a:pt x="460413" y="50270"/>
                    <a:pt x="469976" y="80750"/>
                    <a:pt x="491757" y="105235"/>
                  </a:cubicBezTo>
                  <a:cubicBezTo>
                    <a:pt x="529031" y="147158"/>
                    <a:pt x="581038" y="178578"/>
                    <a:pt x="604177" y="232566"/>
                  </a:cubicBezTo>
                  <a:cubicBezTo>
                    <a:pt x="609028" y="243894"/>
                    <a:pt x="612271" y="256034"/>
                    <a:pt x="614351" y="268625"/>
                  </a:cubicBezTo>
                  <a:lnTo>
                    <a:pt x="615211" y="279041"/>
                  </a:lnTo>
                  <a:lnTo>
                    <a:pt x="615417" y="276178"/>
                  </a:lnTo>
                  <a:lnTo>
                    <a:pt x="615417" y="281526"/>
                  </a:lnTo>
                  <a:lnTo>
                    <a:pt x="616939" y="299962"/>
                  </a:lnTo>
                  <a:lnTo>
                    <a:pt x="666198" y="311749"/>
                  </a:lnTo>
                  <a:cubicBezTo>
                    <a:pt x="774552" y="357037"/>
                    <a:pt x="788937" y="507453"/>
                    <a:pt x="792315" y="616855"/>
                  </a:cubicBezTo>
                  <a:cubicBezTo>
                    <a:pt x="796010" y="736540"/>
                    <a:pt x="792823" y="857101"/>
                    <a:pt x="792874" y="976837"/>
                  </a:cubicBezTo>
                  <a:cubicBezTo>
                    <a:pt x="792899" y="1026011"/>
                    <a:pt x="773075" y="1023839"/>
                    <a:pt x="773062" y="976329"/>
                  </a:cubicBezTo>
                  <a:cubicBezTo>
                    <a:pt x="773011" y="856148"/>
                    <a:pt x="770395" y="735435"/>
                    <a:pt x="763435" y="615433"/>
                  </a:cubicBezTo>
                  <a:cubicBezTo>
                    <a:pt x="757225" y="508346"/>
                    <a:pt x="732472" y="395101"/>
                    <a:pt x="613766" y="384458"/>
                  </a:cubicBezTo>
                  <a:cubicBezTo>
                    <a:pt x="613324" y="384420"/>
                    <a:pt x="613066" y="379579"/>
                    <a:pt x="612937" y="372214"/>
                  </a:cubicBezTo>
                  <a:lnTo>
                    <a:pt x="612895" y="352264"/>
                  </a:lnTo>
                  <a:lnTo>
                    <a:pt x="605591" y="325704"/>
                  </a:lnTo>
                  <a:cubicBezTo>
                    <a:pt x="574370" y="248235"/>
                    <a:pt x="489818" y="208544"/>
                    <a:pt x="451180" y="132934"/>
                  </a:cubicBezTo>
                  <a:cubicBezTo>
                    <a:pt x="447904" y="125530"/>
                    <a:pt x="444640" y="118126"/>
                    <a:pt x="441376" y="110709"/>
                  </a:cubicBezTo>
                  <a:cubicBezTo>
                    <a:pt x="431609" y="120298"/>
                    <a:pt x="411671" y="131220"/>
                    <a:pt x="401891" y="141951"/>
                  </a:cubicBezTo>
                  <a:cubicBezTo>
                    <a:pt x="379730" y="166272"/>
                    <a:pt x="374777" y="181423"/>
                    <a:pt x="348475" y="200155"/>
                  </a:cubicBezTo>
                  <a:cubicBezTo>
                    <a:pt x="317932" y="221923"/>
                    <a:pt x="303441" y="260074"/>
                    <a:pt x="288950" y="295405"/>
                  </a:cubicBezTo>
                  <a:cubicBezTo>
                    <a:pt x="267792" y="346980"/>
                    <a:pt x="233820" y="330318"/>
                    <a:pt x="181407" y="345990"/>
                  </a:cubicBezTo>
                  <a:cubicBezTo>
                    <a:pt x="109067" y="367618"/>
                    <a:pt x="72568" y="416386"/>
                    <a:pt x="46431" y="487264"/>
                  </a:cubicBezTo>
                  <a:cubicBezTo>
                    <a:pt x="41592" y="500396"/>
                    <a:pt x="23051" y="1185904"/>
                    <a:pt x="20574" y="1200268"/>
                  </a:cubicBezTo>
                  <a:lnTo>
                    <a:pt x="216" y="1203316"/>
                  </a:lnTo>
                  <a:cubicBezTo>
                    <a:pt x="2680" y="1189003"/>
                    <a:pt x="1448" y="584318"/>
                    <a:pt x="216" y="569243"/>
                  </a:cubicBezTo>
                  <a:cubicBezTo>
                    <a:pt x="0" y="566639"/>
                    <a:pt x="1244" y="501869"/>
                    <a:pt x="2553" y="488966"/>
                  </a:cubicBezTo>
                  <a:cubicBezTo>
                    <a:pt x="5296" y="461979"/>
                    <a:pt x="10325" y="451018"/>
                    <a:pt x="12179" y="440312"/>
                  </a:cubicBezTo>
                  <a:cubicBezTo>
                    <a:pt x="23089" y="376952"/>
                    <a:pt x="57925" y="330597"/>
                    <a:pt x="109665" y="294300"/>
                  </a:cubicBezTo>
                  <a:cubicBezTo>
                    <a:pt x="147041" y="268062"/>
                    <a:pt x="213004" y="269319"/>
                    <a:pt x="242532" y="238522"/>
                  </a:cubicBezTo>
                  <a:cubicBezTo>
                    <a:pt x="260667" y="219599"/>
                    <a:pt x="258864" y="183874"/>
                    <a:pt x="273736" y="161319"/>
                  </a:cubicBezTo>
                  <a:cubicBezTo>
                    <a:pt x="283261" y="146879"/>
                    <a:pt x="296532" y="135347"/>
                    <a:pt x="309816" y="124806"/>
                  </a:cubicBezTo>
                  <a:cubicBezTo>
                    <a:pt x="344182" y="97540"/>
                    <a:pt x="386969" y="80306"/>
                    <a:pt x="413207" y="43120"/>
                  </a:cubicBezTo>
                  <a:cubicBezTo>
                    <a:pt x="418948" y="36021"/>
                    <a:pt x="423570" y="28172"/>
                    <a:pt x="427088" y="19599"/>
                  </a:cubicBezTo>
                  <a:cubicBezTo>
                    <a:pt x="429584" y="6207"/>
                    <a:pt x="432022" y="0"/>
                    <a:pt x="434404" y="97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0" name="Shape 48"/>
            <p:cNvSpPr/>
            <p:nvPr/>
          </p:nvSpPr>
          <p:spPr>
            <a:xfrm>
              <a:off x="1184554" y="1438390"/>
              <a:ext cx="234851" cy="720596"/>
            </a:xfrm>
            <a:custGeom>
              <a:avLst/>
              <a:gdLst/>
              <a:ahLst/>
              <a:cxnLst/>
              <a:rect l="0" t="0" r="0" b="0"/>
              <a:pathLst>
                <a:path w="234442" h="724043">
                  <a:moveTo>
                    <a:pt x="2311" y="9639"/>
                  </a:moveTo>
                  <a:cubicBezTo>
                    <a:pt x="139649" y="0"/>
                    <a:pt x="209550" y="90843"/>
                    <a:pt x="217996" y="226568"/>
                  </a:cubicBezTo>
                  <a:cubicBezTo>
                    <a:pt x="228283" y="391846"/>
                    <a:pt x="225019" y="543751"/>
                    <a:pt x="233731" y="709143"/>
                  </a:cubicBezTo>
                  <a:cubicBezTo>
                    <a:pt x="234442" y="722694"/>
                    <a:pt x="227670" y="724043"/>
                    <a:pt x="220553" y="722730"/>
                  </a:cubicBezTo>
                  <a:cubicBezTo>
                    <a:pt x="213437" y="721417"/>
                    <a:pt x="205975" y="717442"/>
                    <a:pt x="205308" y="720344"/>
                  </a:cubicBezTo>
                  <a:cubicBezTo>
                    <a:pt x="210896" y="720344"/>
                    <a:pt x="206528" y="498920"/>
                    <a:pt x="197879" y="345351"/>
                  </a:cubicBezTo>
                  <a:cubicBezTo>
                    <a:pt x="189636" y="198996"/>
                    <a:pt x="167462" y="88557"/>
                    <a:pt x="14364" y="99314"/>
                  </a:cubicBezTo>
                  <a:cubicBezTo>
                    <a:pt x="2083" y="98222"/>
                    <a:pt x="0" y="9804"/>
                    <a:pt x="2311" y="963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1" name="Shape 49"/>
            <p:cNvSpPr/>
            <p:nvPr/>
          </p:nvSpPr>
          <p:spPr>
            <a:xfrm>
              <a:off x="1810822" y="2119732"/>
              <a:ext cx="2061" cy="142999"/>
            </a:xfrm>
            <a:custGeom>
              <a:avLst/>
              <a:gdLst/>
              <a:ahLst/>
              <a:cxnLst/>
              <a:rect l="0" t="0" r="0" b="0"/>
              <a:pathLst>
                <a:path w="739" h="142972">
                  <a:moveTo>
                    <a:pt x="0" y="0"/>
                  </a:moveTo>
                  <a:lnTo>
                    <a:pt x="392" y="39114"/>
                  </a:lnTo>
                  <a:cubicBezTo>
                    <a:pt x="535" y="52801"/>
                    <a:pt x="657" y="65582"/>
                    <a:pt x="702" y="77290"/>
                  </a:cubicBezTo>
                  <a:cubicBezTo>
                    <a:pt x="739" y="87920"/>
                    <a:pt x="514" y="140484"/>
                    <a:pt x="307" y="142350"/>
                  </a:cubicBezTo>
                  <a:cubicBezTo>
                    <a:pt x="238" y="142972"/>
                    <a:pt x="171" y="137961"/>
                    <a:pt x="117" y="123886"/>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2" name="Shape 50"/>
            <p:cNvSpPr/>
            <p:nvPr/>
          </p:nvSpPr>
          <p:spPr>
            <a:xfrm>
              <a:off x="1810822" y="2091693"/>
              <a:ext cx="0" cy="28039"/>
            </a:xfrm>
            <a:custGeom>
              <a:avLst/>
              <a:gdLst/>
              <a:ahLst/>
              <a:cxnLst/>
              <a:rect l="0" t="0" r="0" b="0"/>
              <a:pathLst>
                <a:path w="45" h="25767">
                  <a:moveTo>
                    <a:pt x="21" y="0"/>
                  </a:moveTo>
                  <a:lnTo>
                    <a:pt x="45" y="25767"/>
                  </a:lnTo>
                  <a:lnTo>
                    <a:pt x="0" y="21274"/>
                  </a:lnTo>
                  <a:lnTo>
                    <a:pt x="2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3" name="Shape 51"/>
            <p:cNvSpPr/>
            <p:nvPr/>
          </p:nvSpPr>
          <p:spPr>
            <a:xfrm>
              <a:off x="1810822" y="2044028"/>
              <a:ext cx="0" cy="47665"/>
            </a:xfrm>
            <a:custGeom>
              <a:avLst/>
              <a:gdLst/>
              <a:ahLst/>
              <a:cxnLst/>
              <a:rect l="0" t="0" r="0" b="0"/>
              <a:pathLst>
                <a:path w="91" h="49183">
                  <a:moveTo>
                    <a:pt x="91" y="0"/>
                  </a:moveTo>
                  <a:lnTo>
                    <a:pt x="44" y="49183"/>
                  </a:lnTo>
                  <a:lnTo>
                    <a:pt x="0" y="2955"/>
                  </a:lnTo>
                  <a:lnTo>
                    <a:pt x="9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4" name="Shape 52"/>
            <p:cNvSpPr/>
            <p:nvPr/>
          </p:nvSpPr>
          <p:spPr>
            <a:xfrm>
              <a:off x="1810822" y="1895422"/>
              <a:ext cx="6181" cy="148606"/>
            </a:xfrm>
            <a:custGeom>
              <a:avLst/>
              <a:gdLst/>
              <a:ahLst/>
              <a:cxnLst/>
              <a:rect l="0" t="0" r="0" b="0"/>
              <a:pathLst>
                <a:path w="4589" h="148327">
                  <a:moveTo>
                    <a:pt x="4589" y="0"/>
                  </a:moveTo>
                  <a:lnTo>
                    <a:pt x="0" y="148327"/>
                  </a:lnTo>
                  <a:lnTo>
                    <a:pt x="28" y="119319"/>
                  </a:lnTo>
                  <a:cubicBezTo>
                    <a:pt x="501" y="84117"/>
                    <a:pt x="1565" y="47316"/>
                    <a:pt x="3671" y="10264"/>
                  </a:cubicBezTo>
                  <a:lnTo>
                    <a:pt x="4589"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5" name="Shape 53"/>
            <p:cNvSpPr/>
            <p:nvPr/>
          </p:nvSpPr>
          <p:spPr>
            <a:xfrm>
              <a:off x="1817003" y="1393528"/>
              <a:ext cx="179228" cy="501893"/>
            </a:xfrm>
            <a:custGeom>
              <a:avLst/>
              <a:gdLst/>
              <a:ahLst/>
              <a:cxnLst/>
              <a:rect l="0" t="0" r="0" b="0"/>
              <a:pathLst>
                <a:path w="179871" h="502911">
                  <a:moveTo>
                    <a:pt x="179871" y="0"/>
                  </a:moveTo>
                  <a:lnTo>
                    <a:pt x="179871" y="105092"/>
                  </a:lnTo>
                  <a:cubicBezTo>
                    <a:pt x="176454" y="105944"/>
                    <a:pt x="169520" y="106096"/>
                    <a:pt x="165126" y="107162"/>
                  </a:cubicBezTo>
                  <a:cubicBezTo>
                    <a:pt x="69971" y="130556"/>
                    <a:pt x="27534" y="257804"/>
                    <a:pt x="8975" y="402618"/>
                  </a:cubicBezTo>
                  <a:lnTo>
                    <a:pt x="0" y="502911"/>
                  </a:lnTo>
                  <a:lnTo>
                    <a:pt x="1372" y="458559"/>
                  </a:lnTo>
                  <a:cubicBezTo>
                    <a:pt x="10732" y="303047"/>
                    <a:pt x="40742" y="34201"/>
                    <a:pt x="17987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6" name="Shape 54"/>
            <p:cNvSpPr/>
            <p:nvPr/>
          </p:nvSpPr>
          <p:spPr>
            <a:xfrm>
              <a:off x="4837102" y="1993558"/>
              <a:ext cx="2130138" cy="681342"/>
            </a:xfrm>
            <a:custGeom>
              <a:avLst/>
              <a:gdLst/>
              <a:ahLst/>
              <a:cxnLst/>
              <a:rect l="0" t="0" r="0" b="0"/>
              <a:pathLst>
                <a:path w="2130597" h="681237">
                  <a:moveTo>
                    <a:pt x="1416967" y="953"/>
                  </a:moveTo>
                  <a:cubicBezTo>
                    <a:pt x="1442659" y="3812"/>
                    <a:pt x="1467088" y="16554"/>
                    <a:pt x="1490453" y="36318"/>
                  </a:cubicBezTo>
                  <a:cubicBezTo>
                    <a:pt x="1516476" y="58327"/>
                    <a:pt x="1536491" y="104187"/>
                    <a:pt x="1561827" y="122640"/>
                  </a:cubicBezTo>
                  <a:cubicBezTo>
                    <a:pt x="1591456" y="144230"/>
                    <a:pt x="1562450" y="140534"/>
                    <a:pt x="1588065" y="122335"/>
                  </a:cubicBezTo>
                  <a:cubicBezTo>
                    <a:pt x="1598924" y="114626"/>
                    <a:pt x="1607966" y="92795"/>
                    <a:pt x="1618482" y="82559"/>
                  </a:cubicBezTo>
                  <a:cubicBezTo>
                    <a:pt x="1645406" y="56371"/>
                    <a:pt x="1679670" y="42770"/>
                    <a:pt x="1713580" y="41627"/>
                  </a:cubicBezTo>
                  <a:cubicBezTo>
                    <a:pt x="1789640" y="39062"/>
                    <a:pt x="1833353" y="110232"/>
                    <a:pt x="1895088" y="162226"/>
                  </a:cubicBezTo>
                  <a:cubicBezTo>
                    <a:pt x="1963604" y="219909"/>
                    <a:pt x="2039830" y="233105"/>
                    <a:pt x="2114836" y="218423"/>
                  </a:cubicBezTo>
                  <a:cubicBezTo>
                    <a:pt x="2113782" y="218627"/>
                    <a:pt x="2130597" y="337867"/>
                    <a:pt x="2128273" y="338324"/>
                  </a:cubicBezTo>
                  <a:cubicBezTo>
                    <a:pt x="2048656" y="353907"/>
                    <a:pt x="1968380" y="337245"/>
                    <a:pt x="1897247" y="272576"/>
                  </a:cubicBezTo>
                  <a:cubicBezTo>
                    <a:pt x="1836427" y="217281"/>
                    <a:pt x="1791875" y="152688"/>
                    <a:pt x="1715522" y="161997"/>
                  </a:cubicBezTo>
                  <a:cubicBezTo>
                    <a:pt x="1682071" y="166074"/>
                    <a:pt x="1648708" y="183054"/>
                    <a:pt x="1623638" y="211667"/>
                  </a:cubicBezTo>
                  <a:cubicBezTo>
                    <a:pt x="1617567" y="218614"/>
                    <a:pt x="1601896" y="252180"/>
                    <a:pt x="1596117" y="254314"/>
                  </a:cubicBezTo>
                  <a:cubicBezTo>
                    <a:pt x="1579035" y="260651"/>
                    <a:pt x="1586885" y="251875"/>
                    <a:pt x="1567059" y="230717"/>
                  </a:cubicBezTo>
                  <a:cubicBezTo>
                    <a:pt x="1514596" y="174710"/>
                    <a:pt x="1475734" y="110499"/>
                    <a:pt x="1404284" y="121395"/>
                  </a:cubicBezTo>
                  <a:cubicBezTo>
                    <a:pt x="1334484" y="132051"/>
                    <a:pt x="1287876" y="212734"/>
                    <a:pt x="1220210" y="230552"/>
                  </a:cubicBezTo>
                  <a:cubicBezTo>
                    <a:pt x="1144810" y="250389"/>
                    <a:pt x="1072573" y="192744"/>
                    <a:pt x="995521" y="226894"/>
                  </a:cubicBezTo>
                  <a:cubicBezTo>
                    <a:pt x="880523" y="277872"/>
                    <a:pt x="795890" y="309343"/>
                    <a:pt x="722853" y="392833"/>
                  </a:cubicBezTo>
                  <a:cubicBezTo>
                    <a:pt x="649802" y="476335"/>
                    <a:pt x="838918" y="604440"/>
                    <a:pt x="659467" y="652001"/>
                  </a:cubicBezTo>
                  <a:cubicBezTo>
                    <a:pt x="592178" y="669837"/>
                    <a:pt x="481972" y="674394"/>
                    <a:pt x="371146" y="671861"/>
                  </a:cubicBezTo>
                  <a:cubicBezTo>
                    <a:pt x="186435" y="667638"/>
                    <a:pt x="0" y="643718"/>
                    <a:pt x="7652" y="628748"/>
                  </a:cubicBezTo>
                  <a:cubicBezTo>
                    <a:pt x="14459" y="615438"/>
                    <a:pt x="740112" y="681237"/>
                    <a:pt x="622853" y="543658"/>
                  </a:cubicBezTo>
                  <a:cubicBezTo>
                    <a:pt x="487458" y="384806"/>
                    <a:pt x="857206" y="150555"/>
                    <a:pt x="995585" y="100898"/>
                  </a:cubicBezTo>
                  <a:cubicBezTo>
                    <a:pt x="1070363" y="74063"/>
                    <a:pt x="1145534" y="133410"/>
                    <a:pt x="1218089" y="106168"/>
                  </a:cubicBezTo>
                  <a:cubicBezTo>
                    <a:pt x="1279799" y="82991"/>
                    <a:pt x="1325226" y="11515"/>
                    <a:pt x="1390847" y="1495"/>
                  </a:cubicBezTo>
                  <a:cubicBezTo>
                    <a:pt x="1399699" y="145"/>
                    <a:pt x="1408403" y="0"/>
                    <a:pt x="1416967" y="953"/>
                  </a:cubicBezTo>
                  <a:close/>
                </a:path>
              </a:pathLst>
            </a:custGeom>
            <a:ln w="0" cap="flat">
              <a:miter lim="127000"/>
            </a:ln>
          </p:spPr>
          <p:style>
            <a:lnRef idx="0">
              <a:srgbClr val="000000"/>
            </a:lnRef>
            <a:fillRef idx="1">
              <a:srgbClr val="3B8139"/>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7" name="Shape 55"/>
            <p:cNvSpPr/>
            <p:nvPr/>
          </p:nvSpPr>
          <p:spPr>
            <a:xfrm>
              <a:off x="5088433" y="1746817"/>
              <a:ext cx="0" cy="14019"/>
            </a:xfrm>
            <a:custGeom>
              <a:avLst/>
              <a:gdLst/>
              <a:ahLst/>
              <a:cxnLst/>
              <a:rect l="0" t="0" r="0" b="0"/>
              <a:pathLst>
                <a:path w="912" h="15592">
                  <a:moveTo>
                    <a:pt x="0" y="0"/>
                  </a:moveTo>
                  <a:cubicBezTo>
                    <a:pt x="857" y="13024"/>
                    <a:pt x="912" y="15592"/>
                    <a:pt x="724" y="13621"/>
                  </a:cubicBezTo>
                  <a:cubicBezTo>
                    <a:pt x="536" y="11649"/>
                    <a:pt x="109" y="5137"/>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8" name="Shape 56"/>
            <p:cNvSpPr/>
            <p:nvPr/>
          </p:nvSpPr>
          <p:spPr>
            <a:xfrm>
              <a:off x="4639333" y="1640270"/>
              <a:ext cx="465581" cy="1135570"/>
            </a:xfrm>
            <a:custGeom>
              <a:avLst/>
              <a:gdLst/>
              <a:ahLst/>
              <a:cxnLst/>
              <a:rect l="0" t="0" r="0" b="0"/>
              <a:pathLst>
                <a:path w="465455" h="1136904">
                  <a:moveTo>
                    <a:pt x="366519" y="870"/>
                  </a:moveTo>
                  <a:cubicBezTo>
                    <a:pt x="398234" y="0"/>
                    <a:pt x="429216" y="3518"/>
                    <a:pt x="445795" y="20167"/>
                  </a:cubicBezTo>
                  <a:cubicBezTo>
                    <a:pt x="465455" y="39929"/>
                    <a:pt x="450635" y="182435"/>
                    <a:pt x="449783" y="204825"/>
                  </a:cubicBezTo>
                  <a:cubicBezTo>
                    <a:pt x="436779" y="544919"/>
                    <a:pt x="424371" y="797623"/>
                    <a:pt x="398018" y="1136904"/>
                  </a:cubicBezTo>
                  <a:cubicBezTo>
                    <a:pt x="398018" y="1136904"/>
                    <a:pt x="373329" y="1066470"/>
                    <a:pt x="375730" y="1036193"/>
                  </a:cubicBezTo>
                  <a:lnTo>
                    <a:pt x="397675" y="104787"/>
                  </a:lnTo>
                  <a:cubicBezTo>
                    <a:pt x="398932" y="77381"/>
                    <a:pt x="382664" y="68300"/>
                    <a:pt x="371755" y="68986"/>
                  </a:cubicBezTo>
                  <a:lnTo>
                    <a:pt x="56121" y="95923"/>
                  </a:lnTo>
                  <a:cubicBezTo>
                    <a:pt x="51537" y="96457"/>
                    <a:pt x="13157" y="92430"/>
                    <a:pt x="17450" y="94158"/>
                  </a:cubicBezTo>
                  <a:cubicBezTo>
                    <a:pt x="0" y="87147"/>
                    <a:pt x="432" y="43180"/>
                    <a:pt x="5486" y="42570"/>
                  </a:cubicBezTo>
                  <a:cubicBezTo>
                    <a:pt x="86690" y="32741"/>
                    <a:pt x="201143" y="11684"/>
                    <a:pt x="282842" y="7899"/>
                  </a:cubicBezTo>
                  <a:cubicBezTo>
                    <a:pt x="302355" y="6997"/>
                    <a:pt x="334804" y="1740"/>
                    <a:pt x="366519" y="87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69" name="Shape 57"/>
            <p:cNvSpPr/>
            <p:nvPr/>
          </p:nvSpPr>
          <p:spPr>
            <a:xfrm>
              <a:off x="5102853" y="1676719"/>
              <a:ext cx="158628" cy="827145"/>
            </a:xfrm>
            <a:custGeom>
              <a:avLst/>
              <a:gdLst/>
              <a:ahLst/>
              <a:cxnLst/>
              <a:rect l="0" t="0" r="0" b="0"/>
              <a:pathLst>
                <a:path w="157087" h="829408">
                  <a:moveTo>
                    <a:pt x="0" y="0"/>
                  </a:moveTo>
                  <a:cubicBezTo>
                    <a:pt x="37541" y="1359"/>
                    <a:pt x="96648" y="41263"/>
                    <a:pt x="110173" y="54851"/>
                  </a:cubicBezTo>
                  <a:cubicBezTo>
                    <a:pt x="157087" y="102007"/>
                    <a:pt x="132893" y="307188"/>
                    <a:pt x="132563" y="391744"/>
                  </a:cubicBezTo>
                  <a:cubicBezTo>
                    <a:pt x="131777" y="596711"/>
                    <a:pt x="134696" y="819893"/>
                    <a:pt x="125406" y="828814"/>
                  </a:cubicBezTo>
                  <a:cubicBezTo>
                    <a:pt x="124787" y="829408"/>
                    <a:pt x="124113" y="829051"/>
                    <a:pt x="123381" y="827672"/>
                  </a:cubicBezTo>
                  <a:cubicBezTo>
                    <a:pt x="118504" y="818490"/>
                    <a:pt x="111316" y="560908"/>
                    <a:pt x="114212" y="483350"/>
                  </a:cubicBezTo>
                  <a:cubicBezTo>
                    <a:pt x="117475" y="395783"/>
                    <a:pt x="114872" y="318440"/>
                    <a:pt x="116167" y="230823"/>
                  </a:cubicBezTo>
                  <a:cubicBezTo>
                    <a:pt x="117767" y="122543"/>
                    <a:pt x="101460" y="95974"/>
                    <a:pt x="4585" y="78689"/>
                  </a:cubicBezTo>
                  <a:cubicBezTo>
                    <a:pt x="4585" y="78689"/>
                    <a:pt x="381" y="13"/>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0" name="Shape 58"/>
            <p:cNvSpPr/>
            <p:nvPr/>
          </p:nvSpPr>
          <p:spPr>
            <a:xfrm>
              <a:off x="2420610" y="1037435"/>
              <a:ext cx="238971" cy="914064"/>
            </a:xfrm>
            <a:custGeom>
              <a:avLst/>
              <a:gdLst/>
              <a:ahLst/>
              <a:cxnLst/>
              <a:rect l="0" t="0" r="0" b="0"/>
              <a:pathLst>
                <a:path w="238265" h="914420">
                  <a:moveTo>
                    <a:pt x="238265" y="0"/>
                  </a:moveTo>
                  <a:cubicBezTo>
                    <a:pt x="237681" y="12"/>
                    <a:pt x="231305" y="86754"/>
                    <a:pt x="231305" y="86754"/>
                  </a:cubicBezTo>
                  <a:cubicBezTo>
                    <a:pt x="84366" y="105804"/>
                    <a:pt x="59614" y="135090"/>
                    <a:pt x="62052" y="254483"/>
                  </a:cubicBezTo>
                  <a:cubicBezTo>
                    <a:pt x="64021" y="351066"/>
                    <a:pt x="60084" y="436347"/>
                    <a:pt x="65024" y="532879"/>
                  </a:cubicBezTo>
                  <a:cubicBezTo>
                    <a:pt x="69406" y="618401"/>
                    <a:pt x="58509" y="902386"/>
                    <a:pt x="51118" y="912508"/>
                  </a:cubicBezTo>
                  <a:cubicBezTo>
                    <a:pt x="50005" y="914027"/>
                    <a:pt x="48982" y="914420"/>
                    <a:pt x="48041" y="913764"/>
                  </a:cubicBezTo>
                  <a:cubicBezTo>
                    <a:pt x="33930" y="903920"/>
                    <a:pt x="38376" y="657870"/>
                    <a:pt x="37186" y="431889"/>
                  </a:cubicBezTo>
                  <a:cubicBezTo>
                    <a:pt x="36690" y="338671"/>
                    <a:pt x="0" y="112458"/>
                    <a:pt x="71146" y="60465"/>
                  </a:cubicBezTo>
                  <a:cubicBezTo>
                    <a:pt x="91656" y="45479"/>
                    <a:pt x="181318" y="1498"/>
                    <a:pt x="23826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1" name="Shape 59"/>
            <p:cNvSpPr/>
            <p:nvPr/>
          </p:nvSpPr>
          <p:spPr>
            <a:xfrm>
              <a:off x="4554868" y="1399136"/>
              <a:ext cx="100945" cy="182251"/>
            </a:xfrm>
            <a:custGeom>
              <a:avLst/>
              <a:gdLst/>
              <a:ahLst/>
              <a:cxnLst/>
              <a:rect l="0" t="0" r="0" b="0"/>
              <a:pathLst>
                <a:path w="101422" h="180378">
                  <a:moveTo>
                    <a:pt x="0" y="0"/>
                  </a:moveTo>
                  <a:cubicBezTo>
                    <a:pt x="37782" y="3149"/>
                    <a:pt x="68770" y="33807"/>
                    <a:pt x="83553" y="68720"/>
                  </a:cubicBezTo>
                  <a:cubicBezTo>
                    <a:pt x="98336" y="103632"/>
                    <a:pt x="99987" y="142494"/>
                    <a:pt x="101422" y="180378"/>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2" name="Shape 60"/>
            <p:cNvSpPr/>
            <p:nvPr/>
          </p:nvSpPr>
          <p:spPr>
            <a:xfrm>
              <a:off x="4548688" y="1359882"/>
              <a:ext cx="109184" cy="260760"/>
            </a:xfrm>
            <a:custGeom>
              <a:avLst/>
              <a:gdLst/>
              <a:ahLst/>
              <a:cxnLst/>
              <a:rect l="0" t="0" r="0" b="0"/>
              <a:pathLst>
                <a:path w="107124" h="260490">
                  <a:moveTo>
                    <a:pt x="4597" y="0"/>
                  </a:moveTo>
                  <a:cubicBezTo>
                    <a:pt x="91922" y="13119"/>
                    <a:pt x="103263" y="110109"/>
                    <a:pt x="106134" y="181839"/>
                  </a:cubicBezTo>
                  <a:cubicBezTo>
                    <a:pt x="107124" y="206527"/>
                    <a:pt x="105143" y="241046"/>
                    <a:pt x="105918" y="260490"/>
                  </a:cubicBezTo>
                  <a:cubicBezTo>
                    <a:pt x="103086" y="189674"/>
                    <a:pt x="90627" y="94501"/>
                    <a:pt x="4597" y="81572"/>
                  </a:cubicBezTo>
                  <a:cubicBezTo>
                    <a:pt x="0" y="80874"/>
                    <a:pt x="8013" y="508"/>
                    <a:pt x="459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3" name="Shape 61"/>
            <p:cNvSpPr/>
            <p:nvPr/>
          </p:nvSpPr>
          <p:spPr>
            <a:xfrm>
              <a:off x="4567229" y="1292589"/>
              <a:ext cx="510903" cy="56078"/>
            </a:xfrm>
            <a:custGeom>
              <a:avLst/>
              <a:gdLst/>
              <a:ahLst/>
              <a:cxnLst/>
              <a:rect l="0" t="0" r="0" b="0"/>
              <a:pathLst>
                <a:path w="510756" h="57747">
                  <a:moveTo>
                    <a:pt x="510756" y="0"/>
                  </a:moveTo>
                  <a:lnTo>
                    <a:pt x="0" y="57747"/>
                  </a:lnTo>
                  <a:cubicBezTo>
                    <a:pt x="90563" y="24079"/>
                    <a:pt x="188722" y="18262"/>
                    <a:pt x="285191" y="12789"/>
                  </a:cubicBezTo>
                  <a:cubicBezTo>
                    <a:pt x="360375" y="8534"/>
                    <a:pt x="435572" y="4267"/>
                    <a:pt x="510756"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4" name="Shape 62"/>
            <p:cNvSpPr/>
            <p:nvPr/>
          </p:nvSpPr>
          <p:spPr>
            <a:xfrm>
              <a:off x="4556929" y="1253334"/>
              <a:ext cx="523264" cy="137389"/>
            </a:xfrm>
            <a:custGeom>
              <a:avLst/>
              <a:gdLst/>
              <a:ahLst/>
              <a:cxnLst/>
              <a:rect l="0" t="0" r="0" b="0"/>
              <a:pathLst>
                <a:path w="521691" h="139332">
                  <a:moveTo>
                    <a:pt x="519557" y="0"/>
                  </a:moveTo>
                  <a:cubicBezTo>
                    <a:pt x="518643" y="64"/>
                    <a:pt x="521691" y="70345"/>
                    <a:pt x="519557" y="70472"/>
                  </a:cubicBezTo>
                  <a:cubicBezTo>
                    <a:pt x="350647" y="80048"/>
                    <a:pt x="170612" y="84430"/>
                    <a:pt x="8801" y="139332"/>
                  </a:cubicBezTo>
                  <a:cubicBezTo>
                    <a:pt x="16510" y="136716"/>
                    <a:pt x="0" y="101524"/>
                    <a:pt x="8801" y="98539"/>
                  </a:cubicBezTo>
                  <a:cubicBezTo>
                    <a:pt x="170726" y="43599"/>
                    <a:pt x="350596" y="9589"/>
                    <a:pt x="519557"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5" name="Shape 63"/>
            <p:cNvSpPr/>
            <p:nvPr/>
          </p:nvSpPr>
          <p:spPr>
            <a:xfrm>
              <a:off x="4666113" y="1194452"/>
              <a:ext cx="412019" cy="44862"/>
            </a:xfrm>
            <a:custGeom>
              <a:avLst/>
              <a:gdLst/>
              <a:ahLst/>
              <a:cxnLst/>
              <a:rect l="0" t="0" r="0" b="0"/>
              <a:pathLst>
                <a:path w="412597" h="42198">
                  <a:moveTo>
                    <a:pt x="308603" y="225"/>
                  </a:moveTo>
                  <a:cubicBezTo>
                    <a:pt x="343302" y="0"/>
                    <a:pt x="378009" y="1266"/>
                    <a:pt x="412597" y="4035"/>
                  </a:cubicBezTo>
                  <a:lnTo>
                    <a:pt x="0" y="42198"/>
                  </a:lnTo>
                  <a:cubicBezTo>
                    <a:pt x="100488" y="14995"/>
                    <a:pt x="204506" y="900"/>
                    <a:pt x="308603" y="22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6" name="Shape 64"/>
            <p:cNvSpPr/>
            <p:nvPr/>
          </p:nvSpPr>
          <p:spPr>
            <a:xfrm>
              <a:off x="4657873" y="1149590"/>
              <a:ext cx="422320" cy="154214"/>
            </a:xfrm>
            <a:custGeom>
              <a:avLst/>
              <a:gdLst/>
              <a:ahLst/>
              <a:cxnLst/>
              <a:rect l="0" t="0" r="0" b="0"/>
              <a:pathLst>
                <a:path w="422187" h="153492">
                  <a:moveTo>
                    <a:pt x="419735" y="9461"/>
                  </a:moveTo>
                  <a:cubicBezTo>
                    <a:pt x="422187" y="9627"/>
                    <a:pt x="418516" y="90957"/>
                    <a:pt x="419735" y="91046"/>
                  </a:cubicBezTo>
                  <a:cubicBezTo>
                    <a:pt x="317919" y="91694"/>
                    <a:pt x="142990" y="118516"/>
                    <a:pt x="7138" y="153492"/>
                  </a:cubicBezTo>
                  <a:lnTo>
                    <a:pt x="7138" y="129210"/>
                  </a:lnTo>
                  <a:cubicBezTo>
                    <a:pt x="13119" y="127660"/>
                    <a:pt x="0" y="73571"/>
                    <a:pt x="7138" y="71742"/>
                  </a:cubicBezTo>
                  <a:cubicBezTo>
                    <a:pt x="143015" y="36754"/>
                    <a:pt x="279768" y="0"/>
                    <a:pt x="419735" y="9461"/>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7" name="Shape 65"/>
            <p:cNvSpPr/>
            <p:nvPr/>
          </p:nvSpPr>
          <p:spPr>
            <a:xfrm>
              <a:off x="5193497" y="1368293"/>
              <a:ext cx="115365" cy="72901"/>
            </a:xfrm>
            <a:custGeom>
              <a:avLst/>
              <a:gdLst/>
              <a:ahLst/>
              <a:cxnLst/>
              <a:rect l="0" t="0" r="0" b="0"/>
              <a:pathLst>
                <a:path w="116377" h="74225">
                  <a:moveTo>
                    <a:pt x="0" y="0"/>
                  </a:moveTo>
                  <a:cubicBezTo>
                    <a:pt x="44450" y="26740"/>
                    <a:pt x="88900" y="53480"/>
                    <a:pt x="116377" y="74225"/>
                  </a:cubicBez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8" name="Shape 66"/>
            <p:cNvSpPr/>
            <p:nvPr/>
          </p:nvSpPr>
          <p:spPr>
            <a:xfrm>
              <a:off x="5078132" y="1292589"/>
              <a:ext cx="115365" cy="75704"/>
            </a:xfrm>
            <a:custGeom>
              <a:avLst/>
              <a:gdLst/>
              <a:ahLst/>
              <a:cxnLst/>
              <a:rect l="0" t="0" r="0" b="0"/>
              <a:pathLst>
                <a:path w="116377" h="74225">
                  <a:moveTo>
                    <a:pt x="0" y="0"/>
                  </a:moveTo>
                  <a:lnTo>
                    <a:pt x="116377" y="74225"/>
                  </a:lnTo>
                  <a:cubicBezTo>
                    <a:pt x="71927" y="47485"/>
                    <a:pt x="27477" y="20745"/>
                    <a:pt x="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79" name="Shape 67"/>
            <p:cNvSpPr/>
            <p:nvPr/>
          </p:nvSpPr>
          <p:spPr>
            <a:xfrm>
              <a:off x="5063712" y="1250530"/>
              <a:ext cx="259572" cy="232723"/>
            </a:xfrm>
            <a:custGeom>
              <a:avLst/>
              <a:gdLst/>
              <a:ahLst/>
              <a:cxnLst/>
              <a:rect l="0" t="0" r="0" b="0"/>
              <a:pathLst>
                <a:path w="259385" h="231724">
                  <a:moveTo>
                    <a:pt x="2553" y="38"/>
                  </a:moveTo>
                  <a:cubicBezTo>
                    <a:pt x="76695" y="54445"/>
                    <a:pt x="171895" y="95682"/>
                    <a:pt x="246000" y="150152"/>
                  </a:cubicBezTo>
                  <a:cubicBezTo>
                    <a:pt x="259385" y="159982"/>
                    <a:pt x="233426" y="222479"/>
                    <a:pt x="246000" y="231724"/>
                  </a:cubicBezTo>
                  <a:cubicBezTo>
                    <a:pt x="171768" y="177165"/>
                    <a:pt x="87478" y="137833"/>
                    <a:pt x="13246" y="83274"/>
                  </a:cubicBezTo>
                  <a:cubicBezTo>
                    <a:pt x="0" y="73546"/>
                    <a:pt x="14237" y="10236"/>
                    <a:pt x="2528" y="51"/>
                  </a:cubicBezTo>
                  <a:cubicBezTo>
                    <a:pt x="2477" y="0"/>
                    <a:pt x="2490" y="0"/>
                    <a:pt x="2553" y="38"/>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0" name="Shape 68"/>
            <p:cNvSpPr/>
            <p:nvPr/>
          </p:nvSpPr>
          <p:spPr>
            <a:xfrm>
              <a:off x="5209978" y="1438390"/>
              <a:ext cx="90644" cy="173840"/>
            </a:xfrm>
            <a:custGeom>
              <a:avLst/>
              <a:gdLst/>
              <a:ahLst/>
              <a:cxnLst/>
              <a:rect l="0" t="0" r="0" b="0"/>
              <a:pathLst>
                <a:path w="92202" h="174816">
                  <a:moveTo>
                    <a:pt x="92202" y="0"/>
                  </a:moveTo>
                  <a:lnTo>
                    <a:pt x="0" y="174816"/>
                  </a:lnTo>
                  <a:cubicBezTo>
                    <a:pt x="5931" y="135534"/>
                    <a:pt x="17387" y="97104"/>
                    <a:pt x="33960" y="60998"/>
                  </a:cubicBezTo>
                  <a:cubicBezTo>
                    <a:pt x="46089" y="34531"/>
                    <a:pt x="63919" y="6972"/>
                    <a:pt x="92202"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1" name="Shape 69"/>
            <p:cNvSpPr/>
            <p:nvPr/>
          </p:nvSpPr>
          <p:spPr>
            <a:xfrm>
              <a:off x="5205858" y="1399136"/>
              <a:ext cx="103005" cy="255152"/>
            </a:xfrm>
            <a:custGeom>
              <a:avLst/>
              <a:gdLst/>
              <a:ahLst/>
              <a:cxnLst/>
              <a:rect l="0" t="0" r="0" b="0"/>
              <a:pathLst>
                <a:path w="105359" h="256387">
                  <a:moveTo>
                    <a:pt x="96583" y="0"/>
                  </a:moveTo>
                  <a:cubicBezTo>
                    <a:pt x="88900" y="2603"/>
                    <a:pt x="105359" y="78600"/>
                    <a:pt x="96583" y="81572"/>
                  </a:cubicBezTo>
                  <a:cubicBezTo>
                    <a:pt x="33007" y="103060"/>
                    <a:pt x="13919" y="198742"/>
                    <a:pt x="4381" y="256387"/>
                  </a:cubicBezTo>
                  <a:cubicBezTo>
                    <a:pt x="8750" y="230035"/>
                    <a:pt x="0" y="201359"/>
                    <a:pt x="4381" y="174816"/>
                  </a:cubicBezTo>
                  <a:cubicBezTo>
                    <a:pt x="13906" y="117208"/>
                    <a:pt x="33096" y="21450"/>
                    <a:pt x="96583"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2" name="Shape 70"/>
            <p:cNvSpPr/>
            <p:nvPr/>
          </p:nvSpPr>
          <p:spPr>
            <a:xfrm>
              <a:off x="5092553" y="1208472"/>
              <a:ext cx="127726" cy="81312"/>
            </a:xfrm>
            <a:custGeom>
              <a:avLst/>
              <a:gdLst/>
              <a:ahLst/>
              <a:cxnLst/>
              <a:rect l="0" t="0" r="0" b="0"/>
              <a:pathLst>
                <a:path w="126733" h="82207">
                  <a:moveTo>
                    <a:pt x="126733" y="82207"/>
                  </a:move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3" name="Shape 71"/>
            <p:cNvSpPr/>
            <p:nvPr/>
          </p:nvSpPr>
          <p:spPr>
            <a:xfrm>
              <a:off x="5088433" y="1169218"/>
              <a:ext cx="135966" cy="162625"/>
            </a:xfrm>
            <a:custGeom>
              <a:avLst/>
              <a:gdLst/>
              <a:ahLst/>
              <a:cxnLst/>
              <a:rect l="0" t="0" r="0" b="0"/>
              <a:pathLst>
                <a:path w="135382" h="163779">
                  <a:moveTo>
                    <a:pt x="4331" y="0"/>
                  </a:moveTo>
                  <a:cubicBezTo>
                    <a:pt x="46571" y="27394"/>
                    <a:pt x="88811" y="54801"/>
                    <a:pt x="131064" y="82195"/>
                  </a:cubicBezTo>
                  <a:cubicBezTo>
                    <a:pt x="135382" y="85014"/>
                    <a:pt x="131483" y="117818"/>
                    <a:pt x="131483" y="122987"/>
                  </a:cubicBezTo>
                  <a:cubicBezTo>
                    <a:pt x="131483" y="127457"/>
                    <a:pt x="128245" y="161951"/>
                    <a:pt x="131064" y="163779"/>
                  </a:cubicBezTo>
                  <a:cubicBezTo>
                    <a:pt x="88811" y="136373"/>
                    <a:pt x="46571" y="108979"/>
                    <a:pt x="4331" y="81572"/>
                  </a:cubicBezTo>
                  <a:cubicBezTo>
                    <a:pt x="0" y="78765"/>
                    <a:pt x="3925" y="45949"/>
                    <a:pt x="3925" y="40792"/>
                  </a:cubicBezTo>
                  <a:cubicBezTo>
                    <a:pt x="3925" y="36322"/>
                    <a:pt x="7163" y="1829"/>
                    <a:pt x="43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4" name="Shape 72"/>
            <p:cNvSpPr/>
            <p:nvPr/>
          </p:nvSpPr>
          <p:spPr>
            <a:xfrm>
              <a:off x="4713496" y="1455214"/>
              <a:ext cx="39141" cy="151409"/>
            </a:xfrm>
            <a:custGeom>
              <a:avLst/>
              <a:gdLst/>
              <a:ahLst/>
              <a:cxnLst/>
              <a:rect l="0" t="0" r="0" b="0"/>
              <a:pathLst>
                <a:path w="37350" h="150279">
                  <a:moveTo>
                    <a:pt x="37350" y="0"/>
                  </a:moveTo>
                  <a:lnTo>
                    <a:pt x="0" y="150279"/>
                  </a:lnTo>
                  <a:cubicBezTo>
                    <a:pt x="406" y="125375"/>
                    <a:pt x="812" y="100470"/>
                    <a:pt x="1232" y="75552"/>
                  </a:cubicBezTo>
                  <a:cubicBezTo>
                    <a:pt x="1486" y="60490"/>
                    <a:pt x="1777" y="45098"/>
                    <a:pt x="6870" y="30912"/>
                  </a:cubicBezTo>
                  <a:cubicBezTo>
                    <a:pt x="11938" y="16713"/>
                    <a:pt x="22733" y="3683"/>
                    <a:pt x="3735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5" name="Shape 73"/>
            <p:cNvSpPr/>
            <p:nvPr/>
          </p:nvSpPr>
          <p:spPr>
            <a:xfrm>
              <a:off x="4713496" y="1623446"/>
              <a:ext cx="0" cy="22431"/>
            </a:xfrm>
            <a:custGeom>
              <a:avLst/>
              <a:gdLst/>
              <a:ahLst/>
              <a:cxnLst/>
              <a:rect l="0" t="0" r="0" b="0"/>
              <a:pathLst>
                <a:path w="559" h="22597">
                  <a:moveTo>
                    <a:pt x="8" y="0"/>
                  </a:moveTo>
                  <a:lnTo>
                    <a:pt x="559" y="17814"/>
                  </a:lnTo>
                  <a:cubicBezTo>
                    <a:pt x="498" y="21456"/>
                    <a:pt x="435" y="22597"/>
                    <a:pt x="374" y="22203"/>
                  </a:cubicBezTo>
                  <a:cubicBezTo>
                    <a:pt x="188" y="21017"/>
                    <a:pt x="19" y="6004"/>
                    <a:pt x="0" y="3184"/>
                  </a:cubicBezTo>
                  <a:lnTo>
                    <a:pt x="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6" name="Shape 74"/>
            <p:cNvSpPr/>
            <p:nvPr/>
          </p:nvSpPr>
          <p:spPr>
            <a:xfrm>
              <a:off x="4713496" y="1561761"/>
              <a:ext cx="0" cy="61685"/>
            </a:xfrm>
            <a:custGeom>
              <a:avLst/>
              <a:gdLst/>
              <a:ahLst/>
              <a:cxnLst/>
              <a:rect l="0" t="0" r="0" b="0"/>
              <a:pathLst>
                <a:path w="764" h="60063">
                  <a:moveTo>
                    <a:pt x="530" y="0"/>
                  </a:moveTo>
                  <a:lnTo>
                    <a:pt x="764" y="7443"/>
                  </a:lnTo>
                  <a:lnTo>
                    <a:pt x="633" y="60063"/>
                  </a:lnTo>
                  <a:lnTo>
                    <a:pt x="0" y="39591"/>
                  </a:lnTo>
                  <a:lnTo>
                    <a:pt x="53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7" name="Shape 75"/>
            <p:cNvSpPr/>
            <p:nvPr/>
          </p:nvSpPr>
          <p:spPr>
            <a:xfrm>
              <a:off x="4711435" y="1413155"/>
              <a:ext cx="47383" cy="148606"/>
            </a:xfrm>
            <a:custGeom>
              <a:avLst/>
              <a:gdLst/>
              <a:ahLst/>
              <a:cxnLst/>
              <a:rect l="0" t="0" r="0" b="0"/>
              <a:pathLst>
                <a:path w="49891" h="148411">
                  <a:moveTo>
                    <a:pt x="40531" y="0"/>
                  </a:moveTo>
                  <a:cubicBezTo>
                    <a:pt x="32238" y="3073"/>
                    <a:pt x="49891" y="78118"/>
                    <a:pt x="40531" y="81585"/>
                  </a:cubicBezTo>
                  <a:cubicBezTo>
                    <a:pt x="14598" y="91167"/>
                    <a:pt x="5492" y="116456"/>
                    <a:pt x="2779" y="144793"/>
                  </a:cubicBezTo>
                  <a:lnTo>
                    <a:pt x="2730" y="148411"/>
                  </a:lnTo>
                  <a:lnTo>
                    <a:pt x="1712" y="116006"/>
                  </a:lnTo>
                  <a:cubicBezTo>
                    <a:pt x="0" y="70669"/>
                    <a:pt x="916" y="14649"/>
                    <a:pt x="40531"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8" name="Shape 76"/>
            <p:cNvSpPr/>
            <p:nvPr/>
          </p:nvSpPr>
          <p:spPr>
            <a:xfrm>
              <a:off x="4808260" y="1435586"/>
              <a:ext cx="53562" cy="154214"/>
            </a:xfrm>
            <a:custGeom>
              <a:avLst/>
              <a:gdLst/>
              <a:ahLst/>
              <a:cxnLst/>
              <a:rect l="0" t="0" r="0" b="0"/>
              <a:pathLst>
                <a:path w="53949" h="154368">
                  <a:moveTo>
                    <a:pt x="53949" y="0"/>
                  </a:moveTo>
                  <a:lnTo>
                    <a:pt x="2210" y="154368"/>
                  </a:lnTo>
                  <a:cubicBezTo>
                    <a:pt x="317" y="134620"/>
                    <a:pt x="0" y="114719"/>
                    <a:pt x="1232" y="94920"/>
                  </a:cubicBezTo>
                  <a:cubicBezTo>
                    <a:pt x="2425" y="75705"/>
                    <a:pt x="5181" y="56236"/>
                    <a:pt x="13335" y="38798"/>
                  </a:cubicBezTo>
                  <a:cubicBezTo>
                    <a:pt x="21475" y="21349"/>
                    <a:pt x="35649" y="5982"/>
                    <a:pt x="5394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89" name="Shape 77"/>
            <p:cNvSpPr/>
            <p:nvPr/>
          </p:nvSpPr>
          <p:spPr>
            <a:xfrm>
              <a:off x="4806200" y="1393528"/>
              <a:ext cx="65923" cy="235526"/>
            </a:xfrm>
            <a:custGeom>
              <a:avLst/>
              <a:gdLst/>
              <a:ahLst/>
              <a:cxnLst/>
              <a:rect l="0" t="0" r="0" b="0"/>
              <a:pathLst>
                <a:path w="65163" h="235941">
                  <a:moveTo>
                    <a:pt x="55105" y="0"/>
                  </a:moveTo>
                  <a:cubicBezTo>
                    <a:pt x="46075" y="3708"/>
                    <a:pt x="65163" y="77445"/>
                    <a:pt x="55105" y="81572"/>
                  </a:cubicBezTo>
                  <a:cubicBezTo>
                    <a:pt x="37732" y="88709"/>
                    <a:pt x="25209" y="100063"/>
                    <a:pt x="16408" y="116700"/>
                  </a:cubicBezTo>
                  <a:cubicBezTo>
                    <a:pt x="11240" y="126479"/>
                    <a:pt x="8051" y="136957"/>
                    <a:pt x="5829" y="147765"/>
                  </a:cubicBezTo>
                  <a:cubicBezTo>
                    <a:pt x="4191" y="155753"/>
                    <a:pt x="5562" y="182080"/>
                    <a:pt x="3366" y="154368"/>
                  </a:cubicBezTo>
                  <a:cubicBezTo>
                    <a:pt x="5511" y="181420"/>
                    <a:pt x="1219" y="208991"/>
                    <a:pt x="3366" y="235941"/>
                  </a:cubicBezTo>
                  <a:cubicBezTo>
                    <a:pt x="0" y="193675"/>
                    <a:pt x="254" y="150635"/>
                    <a:pt x="1727" y="108267"/>
                  </a:cubicBezTo>
                  <a:cubicBezTo>
                    <a:pt x="3201" y="65659"/>
                    <a:pt x="10985" y="18123"/>
                    <a:pt x="551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0" name="Shape 78"/>
            <p:cNvSpPr/>
            <p:nvPr/>
          </p:nvSpPr>
          <p:spPr>
            <a:xfrm>
              <a:off x="4909204" y="1421567"/>
              <a:ext cx="59743" cy="176643"/>
            </a:xfrm>
            <a:custGeom>
              <a:avLst/>
              <a:gdLst/>
              <a:ahLst/>
              <a:cxnLst/>
              <a:rect l="0" t="0" r="0" b="0"/>
              <a:pathLst>
                <a:path w="59703" h="178143">
                  <a:moveTo>
                    <a:pt x="59703" y="3404"/>
                  </a:moveTo>
                  <a:lnTo>
                    <a:pt x="0" y="178143"/>
                  </a:lnTo>
                  <a:cubicBezTo>
                    <a:pt x="4711" y="139040"/>
                    <a:pt x="9410" y="99949"/>
                    <a:pt x="14122" y="60833"/>
                  </a:cubicBezTo>
                  <a:cubicBezTo>
                    <a:pt x="15786" y="47015"/>
                    <a:pt x="17614" y="32715"/>
                    <a:pt x="24816" y="20803"/>
                  </a:cubicBezTo>
                  <a:cubicBezTo>
                    <a:pt x="32017" y="8890"/>
                    <a:pt x="46215" y="0"/>
                    <a:pt x="59703" y="340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1" name="Shape 79"/>
            <p:cNvSpPr/>
            <p:nvPr/>
          </p:nvSpPr>
          <p:spPr>
            <a:xfrm>
              <a:off x="4907145" y="1382313"/>
              <a:ext cx="63862" cy="257957"/>
            </a:xfrm>
            <a:custGeom>
              <a:avLst/>
              <a:gdLst/>
              <a:ahLst/>
              <a:cxnLst/>
              <a:rect l="0" t="0" r="0" b="0"/>
              <a:pathLst>
                <a:path w="64605" h="257747">
                  <a:moveTo>
                    <a:pt x="62929" y="1422"/>
                  </a:moveTo>
                  <a:cubicBezTo>
                    <a:pt x="64605" y="1486"/>
                    <a:pt x="62485" y="82982"/>
                    <a:pt x="62929" y="82995"/>
                  </a:cubicBezTo>
                  <a:cubicBezTo>
                    <a:pt x="25972" y="81585"/>
                    <a:pt x="20180" y="117742"/>
                    <a:pt x="16573" y="146952"/>
                  </a:cubicBezTo>
                  <a:cubicBezTo>
                    <a:pt x="11989" y="183871"/>
                    <a:pt x="7671" y="220815"/>
                    <a:pt x="3226" y="257747"/>
                  </a:cubicBezTo>
                  <a:cubicBezTo>
                    <a:pt x="6452" y="231026"/>
                    <a:pt x="0" y="203022"/>
                    <a:pt x="3226" y="176162"/>
                  </a:cubicBezTo>
                  <a:cubicBezTo>
                    <a:pt x="7671" y="139243"/>
                    <a:pt x="11989" y="102286"/>
                    <a:pt x="16573" y="65380"/>
                  </a:cubicBezTo>
                  <a:cubicBezTo>
                    <a:pt x="20180" y="36157"/>
                    <a:pt x="26074" y="0"/>
                    <a:pt x="62929" y="1422"/>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2" name="Shape 80"/>
            <p:cNvSpPr/>
            <p:nvPr/>
          </p:nvSpPr>
          <p:spPr>
            <a:xfrm>
              <a:off x="4699075" y="1828129"/>
              <a:ext cx="138027" cy="271977"/>
            </a:xfrm>
            <a:custGeom>
              <a:avLst/>
              <a:gdLst/>
              <a:ahLst/>
              <a:cxnLst/>
              <a:rect l="0" t="0" r="0" b="0"/>
              <a:pathLst>
                <a:path w="138760" h="271818">
                  <a:moveTo>
                    <a:pt x="138760" y="0"/>
                  </a:moveTo>
                  <a:lnTo>
                    <a:pt x="138760" y="50882"/>
                  </a:lnTo>
                  <a:lnTo>
                    <a:pt x="110849" y="55510"/>
                  </a:lnTo>
                  <a:cubicBezTo>
                    <a:pt x="83362" y="67075"/>
                    <a:pt x="65709" y="96955"/>
                    <a:pt x="63652" y="134493"/>
                  </a:cubicBezTo>
                  <a:cubicBezTo>
                    <a:pt x="60922" y="184556"/>
                    <a:pt x="86957" y="229273"/>
                    <a:pt x="131496" y="231711"/>
                  </a:cubicBezTo>
                  <a:lnTo>
                    <a:pt x="138760" y="230108"/>
                  </a:lnTo>
                  <a:lnTo>
                    <a:pt x="138760" y="268849"/>
                  </a:lnTo>
                  <a:lnTo>
                    <a:pt x="109893" y="271818"/>
                  </a:lnTo>
                  <a:cubicBezTo>
                    <a:pt x="42405" y="268135"/>
                    <a:pt x="0" y="210248"/>
                    <a:pt x="4140" y="134391"/>
                  </a:cubicBezTo>
                  <a:cubicBezTo>
                    <a:pt x="7785" y="68027"/>
                    <a:pt x="57675" y="12000"/>
                    <a:pt x="115293" y="1505"/>
                  </a:cubicBezTo>
                  <a:lnTo>
                    <a:pt x="13876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3" name="Shape 81"/>
            <p:cNvSpPr/>
            <p:nvPr/>
          </p:nvSpPr>
          <p:spPr>
            <a:xfrm>
              <a:off x="4837102" y="1828129"/>
              <a:ext cx="109184" cy="269172"/>
            </a:xfrm>
            <a:custGeom>
              <a:avLst/>
              <a:gdLst/>
              <a:ahLst/>
              <a:cxnLst/>
              <a:rect l="0" t="0" r="0" b="0"/>
              <a:pathLst>
                <a:path w="109957" h="268951">
                  <a:moveTo>
                    <a:pt x="1588" y="0"/>
                  </a:moveTo>
                  <a:cubicBezTo>
                    <a:pt x="69062" y="3696"/>
                    <a:pt x="109538" y="71895"/>
                    <a:pt x="109766" y="147866"/>
                  </a:cubicBezTo>
                  <a:cubicBezTo>
                    <a:pt x="109957" y="215417"/>
                    <a:pt x="69835" y="253501"/>
                    <a:pt x="21296" y="266762"/>
                  </a:cubicBezTo>
                  <a:lnTo>
                    <a:pt x="0" y="268951"/>
                  </a:lnTo>
                  <a:lnTo>
                    <a:pt x="0" y="230210"/>
                  </a:lnTo>
                  <a:lnTo>
                    <a:pt x="24015" y="224910"/>
                  </a:lnTo>
                  <a:cubicBezTo>
                    <a:pt x="52809" y="210038"/>
                    <a:pt x="73076" y="173543"/>
                    <a:pt x="75133" y="136004"/>
                  </a:cubicBezTo>
                  <a:cubicBezTo>
                    <a:pt x="77877" y="85954"/>
                    <a:pt x="47181" y="52972"/>
                    <a:pt x="2642" y="50546"/>
                  </a:cubicBezTo>
                  <a:lnTo>
                    <a:pt x="0" y="50984"/>
                  </a:lnTo>
                  <a:lnTo>
                    <a:pt x="0" y="102"/>
                  </a:lnTo>
                  <a:lnTo>
                    <a:pt x="1588"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4" name="Shape 330"/>
            <p:cNvSpPr/>
            <p:nvPr/>
          </p:nvSpPr>
          <p:spPr>
            <a:xfrm>
              <a:off x="4633152" y="1718778"/>
              <a:ext cx="14421" cy="50470"/>
            </a:xfrm>
            <a:custGeom>
              <a:avLst/>
              <a:gdLst/>
              <a:ahLst/>
              <a:cxnLst/>
              <a:rect l="0" t="0" r="0" b="0"/>
              <a:pathLst>
                <a:path w="16345" h="49340">
                  <a:moveTo>
                    <a:pt x="0" y="0"/>
                  </a:moveTo>
                  <a:lnTo>
                    <a:pt x="16345" y="0"/>
                  </a:lnTo>
                  <a:lnTo>
                    <a:pt x="16345" y="49340"/>
                  </a:lnTo>
                  <a:lnTo>
                    <a:pt x="0" y="4934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5" name="Shape 331"/>
            <p:cNvSpPr/>
            <p:nvPr/>
          </p:nvSpPr>
          <p:spPr>
            <a:xfrm>
              <a:off x="4602251" y="1718778"/>
              <a:ext cx="47382" cy="692557"/>
            </a:xfrm>
            <a:custGeom>
              <a:avLst/>
              <a:gdLst/>
              <a:ahLst/>
              <a:cxnLst/>
              <a:rect l="0" t="0" r="0" b="0"/>
              <a:pathLst>
                <a:path w="49009" h="694058">
                  <a:moveTo>
                    <a:pt x="0" y="0"/>
                  </a:moveTo>
                  <a:lnTo>
                    <a:pt x="49009" y="0"/>
                  </a:lnTo>
                  <a:lnTo>
                    <a:pt x="49009"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6" name="Shape 332"/>
            <p:cNvSpPr/>
            <p:nvPr/>
          </p:nvSpPr>
          <p:spPr>
            <a:xfrm>
              <a:off x="4606371" y="1718778"/>
              <a:ext cx="47382" cy="692557"/>
            </a:xfrm>
            <a:custGeom>
              <a:avLst/>
              <a:gdLst/>
              <a:ahLst/>
              <a:cxnLst/>
              <a:rect l="0" t="0" r="0" b="0"/>
              <a:pathLst>
                <a:path w="47637" h="694058">
                  <a:moveTo>
                    <a:pt x="0" y="0"/>
                  </a:moveTo>
                  <a:lnTo>
                    <a:pt x="47637" y="0"/>
                  </a:lnTo>
                  <a:lnTo>
                    <a:pt x="47637" y="694058"/>
                  </a:lnTo>
                  <a:lnTo>
                    <a:pt x="0" y="694058"/>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7" name="Shape 333"/>
            <p:cNvSpPr/>
            <p:nvPr/>
          </p:nvSpPr>
          <p:spPr>
            <a:xfrm>
              <a:off x="4606371" y="2383296"/>
              <a:ext cx="14420" cy="28039"/>
            </a:xfrm>
            <a:custGeom>
              <a:avLst/>
              <a:gdLst/>
              <a:ahLst/>
              <a:cxnLst/>
              <a:rect l="0" t="0" r="0" b="0"/>
              <a:pathLst>
                <a:path w="15418" h="30420">
                  <a:moveTo>
                    <a:pt x="0" y="0"/>
                  </a:moveTo>
                  <a:lnTo>
                    <a:pt x="15418" y="0"/>
                  </a:lnTo>
                  <a:lnTo>
                    <a:pt x="15418" y="30420"/>
                  </a:lnTo>
                  <a:lnTo>
                    <a:pt x="0" y="30420"/>
                  </a:lnTo>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8" name="Shape 83"/>
            <p:cNvSpPr/>
            <p:nvPr/>
          </p:nvSpPr>
          <p:spPr>
            <a:xfrm>
              <a:off x="3454778" y="1228099"/>
              <a:ext cx="43263" cy="695362"/>
            </a:xfrm>
            <a:custGeom>
              <a:avLst/>
              <a:gdLst/>
              <a:ahLst/>
              <a:cxnLst/>
              <a:rect l="0" t="0" r="0" b="0"/>
              <a:pathLst>
                <a:path w="44145" h="694325">
                  <a:moveTo>
                    <a:pt x="21069" y="8623"/>
                  </a:moveTo>
                  <a:cubicBezTo>
                    <a:pt x="29908" y="17259"/>
                    <a:pt x="33083" y="47612"/>
                    <a:pt x="38062" y="72085"/>
                  </a:cubicBezTo>
                  <a:cubicBezTo>
                    <a:pt x="43040" y="96558"/>
                    <a:pt x="37376" y="589419"/>
                    <a:pt x="43497" y="681190"/>
                  </a:cubicBezTo>
                  <a:cubicBezTo>
                    <a:pt x="44145" y="691026"/>
                    <a:pt x="41599" y="694325"/>
                    <a:pt x="38040" y="691515"/>
                  </a:cubicBezTo>
                  <a:cubicBezTo>
                    <a:pt x="34480" y="688705"/>
                    <a:pt x="29908" y="679786"/>
                    <a:pt x="26505" y="665188"/>
                  </a:cubicBezTo>
                  <a:cubicBezTo>
                    <a:pt x="19710" y="635990"/>
                    <a:pt x="16319" y="227774"/>
                    <a:pt x="8153" y="149580"/>
                  </a:cubicBezTo>
                  <a:cubicBezTo>
                    <a:pt x="0" y="71399"/>
                    <a:pt x="12230" y="0"/>
                    <a:pt x="21069" y="862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99" name="Shape 84"/>
            <p:cNvSpPr/>
            <p:nvPr/>
          </p:nvSpPr>
          <p:spPr>
            <a:xfrm>
              <a:off x="2649281" y="1034632"/>
              <a:ext cx="865240" cy="1034630"/>
            </a:xfrm>
            <a:custGeom>
              <a:avLst/>
              <a:gdLst/>
              <a:ahLst/>
              <a:cxnLst/>
              <a:rect l="0" t="0" r="0" b="0"/>
              <a:pathLst>
                <a:path w="863981" h="1035691">
                  <a:moveTo>
                    <a:pt x="66721" y="547"/>
                  </a:moveTo>
                  <a:cubicBezTo>
                    <a:pt x="88629" y="2187"/>
                    <a:pt x="104124" y="12490"/>
                    <a:pt x="158217" y="14929"/>
                  </a:cubicBezTo>
                  <a:cubicBezTo>
                    <a:pt x="309245" y="21736"/>
                    <a:pt x="705066" y="116160"/>
                    <a:pt x="854672" y="128429"/>
                  </a:cubicBezTo>
                  <a:cubicBezTo>
                    <a:pt x="863981" y="129191"/>
                    <a:pt x="861060" y="169030"/>
                    <a:pt x="828142" y="174669"/>
                  </a:cubicBezTo>
                  <a:cubicBezTo>
                    <a:pt x="836232" y="173285"/>
                    <a:pt x="764807" y="175342"/>
                    <a:pt x="756348" y="174669"/>
                  </a:cubicBezTo>
                  <a:lnTo>
                    <a:pt x="126467" y="87954"/>
                  </a:lnTo>
                  <a:cubicBezTo>
                    <a:pt x="106337" y="86875"/>
                    <a:pt x="74181" y="84613"/>
                    <a:pt x="74181" y="109493"/>
                  </a:cubicBezTo>
                  <a:lnTo>
                    <a:pt x="57176" y="813505"/>
                  </a:lnTo>
                  <a:cubicBezTo>
                    <a:pt x="38888" y="1028516"/>
                    <a:pt x="7303" y="1035691"/>
                    <a:pt x="7303" y="1035691"/>
                  </a:cubicBezTo>
                  <a:cubicBezTo>
                    <a:pt x="9982" y="902341"/>
                    <a:pt x="16663" y="402812"/>
                    <a:pt x="25133" y="109493"/>
                  </a:cubicBezTo>
                  <a:cubicBezTo>
                    <a:pt x="25717" y="89186"/>
                    <a:pt x="0" y="10268"/>
                    <a:pt x="41008" y="2407"/>
                  </a:cubicBezTo>
                  <a:cubicBezTo>
                    <a:pt x="51403" y="416"/>
                    <a:pt x="59418" y="0"/>
                    <a:pt x="66721" y="547"/>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0" name="Shape 85"/>
            <p:cNvSpPr/>
            <p:nvPr/>
          </p:nvSpPr>
          <p:spPr>
            <a:xfrm>
              <a:off x="2939754" y="1401939"/>
              <a:ext cx="430560" cy="686951"/>
            </a:xfrm>
            <a:custGeom>
              <a:avLst/>
              <a:gdLst/>
              <a:ahLst/>
              <a:cxnLst/>
              <a:rect l="0" t="0" r="0" b="0"/>
              <a:pathLst>
                <a:path w="429781" h="689902">
                  <a:moveTo>
                    <a:pt x="257861" y="0"/>
                  </a:moveTo>
                  <a:cubicBezTo>
                    <a:pt x="257861" y="0"/>
                    <a:pt x="329552" y="71400"/>
                    <a:pt x="365951" y="104280"/>
                  </a:cubicBezTo>
                  <a:cubicBezTo>
                    <a:pt x="402362" y="137160"/>
                    <a:pt x="416116" y="191618"/>
                    <a:pt x="421132" y="213894"/>
                  </a:cubicBezTo>
                  <a:cubicBezTo>
                    <a:pt x="429781" y="252413"/>
                    <a:pt x="421132" y="588442"/>
                    <a:pt x="421132" y="588442"/>
                  </a:cubicBezTo>
                  <a:lnTo>
                    <a:pt x="402298" y="588442"/>
                  </a:lnTo>
                  <a:cubicBezTo>
                    <a:pt x="402298" y="588442"/>
                    <a:pt x="394094" y="410807"/>
                    <a:pt x="395161" y="365455"/>
                  </a:cubicBezTo>
                  <a:cubicBezTo>
                    <a:pt x="396431" y="311429"/>
                    <a:pt x="400038" y="291237"/>
                    <a:pt x="383477" y="232994"/>
                  </a:cubicBezTo>
                  <a:cubicBezTo>
                    <a:pt x="368046" y="178689"/>
                    <a:pt x="329972" y="110757"/>
                    <a:pt x="312395" y="99479"/>
                  </a:cubicBezTo>
                  <a:cubicBezTo>
                    <a:pt x="294818" y="88202"/>
                    <a:pt x="255905" y="51664"/>
                    <a:pt x="255905" y="51664"/>
                  </a:cubicBezTo>
                  <a:cubicBezTo>
                    <a:pt x="255905" y="51664"/>
                    <a:pt x="157849" y="109652"/>
                    <a:pt x="100114" y="186322"/>
                  </a:cubicBezTo>
                  <a:cubicBezTo>
                    <a:pt x="72352" y="223190"/>
                    <a:pt x="57506" y="340919"/>
                    <a:pt x="57506" y="340919"/>
                  </a:cubicBezTo>
                  <a:lnTo>
                    <a:pt x="46558" y="583426"/>
                  </a:lnTo>
                  <a:lnTo>
                    <a:pt x="41364" y="689902"/>
                  </a:lnTo>
                  <a:lnTo>
                    <a:pt x="14986" y="583426"/>
                  </a:lnTo>
                  <a:cubicBezTo>
                    <a:pt x="14986" y="583426"/>
                    <a:pt x="0" y="524574"/>
                    <a:pt x="1765" y="426377"/>
                  </a:cubicBezTo>
                  <a:cubicBezTo>
                    <a:pt x="3518" y="328181"/>
                    <a:pt x="10947" y="283261"/>
                    <a:pt x="28054" y="201054"/>
                  </a:cubicBezTo>
                  <a:cubicBezTo>
                    <a:pt x="45161" y="118834"/>
                    <a:pt x="179959" y="37579"/>
                    <a:pt x="179959" y="37579"/>
                  </a:cubicBezTo>
                  <a:lnTo>
                    <a:pt x="257861"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1" name="Shape 86"/>
            <p:cNvSpPr/>
            <p:nvPr/>
          </p:nvSpPr>
          <p:spPr>
            <a:xfrm>
              <a:off x="1407044" y="2192633"/>
              <a:ext cx="214250" cy="201879"/>
            </a:xfrm>
            <a:custGeom>
              <a:avLst/>
              <a:gdLst/>
              <a:ahLst/>
              <a:cxnLst/>
              <a:rect l="0" t="0" r="0" b="0"/>
              <a:pathLst>
                <a:path w="214059" h="201276">
                  <a:moveTo>
                    <a:pt x="126247" y="83"/>
                  </a:moveTo>
                  <a:cubicBezTo>
                    <a:pt x="133667" y="165"/>
                    <a:pt x="140678" y="1226"/>
                    <a:pt x="146114" y="2737"/>
                  </a:cubicBezTo>
                  <a:cubicBezTo>
                    <a:pt x="152413" y="4578"/>
                    <a:pt x="155194" y="5150"/>
                    <a:pt x="164300" y="9277"/>
                  </a:cubicBezTo>
                  <a:cubicBezTo>
                    <a:pt x="171793" y="12948"/>
                    <a:pt x="177686" y="17558"/>
                    <a:pt x="182537" y="22435"/>
                  </a:cubicBezTo>
                  <a:cubicBezTo>
                    <a:pt x="192011" y="32226"/>
                    <a:pt x="197815" y="42196"/>
                    <a:pt x="202082" y="52153"/>
                  </a:cubicBezTo>
                  <a:cubicBezTo>
                    <a:pt x="206451" y="62046"/>
                    <a:pt x="209233" y="71914"/>
                    <a:pt x="211188" y="81731"/>
                  </a:cubicBezTo>
                  <a:cubicBezTo>
                    <a:pt x="213080" y="91561"/>
                    <a:pt x="213982" y="101403"/>
                    <a:pt x="214007" y="111258"/>
                  </a:cubicBezTo>
                  <a:cubicBezTo>
                    <a:pt x="214059" y="120847"/>
                    <a:pt x="213157" y="131680"/>
                    <a:pt x="210947" y="140126"/>
                  </a:cubicBezTo>
                  <a:cubicBezTo>
                    <a:pt x="206845" y="157918"/>
                    <a:pt x="202235" y="175495"/>
                    <a:pt x="195339" y="192462"/>
                  </a:cubicBezTo>
                  <a:cubicBezTo>
                    <a:pt x="188455" y="174784"/>
                    <a:pt x="183845" y="157690"/>
                    <a:pt x="179743" y="140824"/>
                  </a:cubicBezTo>
                  <a:cubicBezTo>
                    <a:pt x="178029" y="131934"/>
                    <a:pt x="175527" y="125432"/>
                    <a:pt x="172809" y="117926"/>
                  </a:cubicBezTo>
                  <a:cubicBezTo>
                    <a:pt x="170040" y="110687"/>
                    <a:pt x="166980" y="103613"/>
                    <a:pt x="163627" y="96920"/>
                  </a:cubicBezTo>
                  <a:cubicBezTo>
                    <a:pt x="156985" y="83890"/>
                    <a:pt x="148412" y="71101"/>
                    <a:pt x="141618" y="66618"/>
                  </a:cubicBezTo>
                  <a:cubicBezTo>
                    <a:pt x="137668" y="64446"/>
                    <a:pt x="140398" y="65805"/>
                    <a:pt x="131966" y="63837"/>
                  </a:cubicBezTo>
                  <a:cubicBezTo>
                    <a:pt x="126098" y="62783"/>
                    <a:pt x="125235" y="63100"/>
                    <a:pt x="122872" y="63888"/>
                  </a:cubicBezTo>
                  <a:cubicBezTo>
                    <a:pt x="120396" y="64319"/>
                    <a:pt x="115100" y="67304"/>
                    <a:pt x="109347" y="71304"/>
                  </a:cubicBezTo>
                  <a:cubicBezTo>
                    <a:pt x="103416" y="75140"/>
                    <a:pt x="97155" y="80194"/>
                    <a:pt x="90564" y="85173"/>
                  </a:cubicBezTo>
                  <a:cubicBezTo>
                    <a:pt x="86703" y="87980"/>
                    <a:pt x="85598" y="89249"/>
                    <a:pt x="83096" y="91104"/>
                  </a:cubicBezTo>
                  <a:cubicBezTo>
                    <a:pt x="80937" y="93301"/>
                    <a:pt x="78473" y="95536"/>
                    <a:pt x="76111" y="98063"/>
                  </a:cubicBezTo>
                  <a:cubicBezTo>
                    <a:pt x="71463" y="103435"/>
                    <a:pt x="66573" y="109290"/>
                    <a:pt x="61925" y="115754"/>
                  </a:cubicBezTo>
                  <a:cubicBezTo>
                    <a:pt x="42990" y="141650"/>
                    <a:pt x="25171" y="171558"/>
                    <a:pt x="3391" y="201276"/>
                  </a:cubicBezTo>
                  <a:cubicBezTo>
                    <a:pt x="0" y="164230"/>
                    <a:pt x="5016" y="128238"/>
                    <a:pt x="17932" y="92513"/>
                  </a:cubicBezTo>
                  <a:cubicBezTo>
                    <a:pt x="21272" y="83598"/>
                    <a:pt x="25374" y="74619"/>
                    <a:pt x="30594" y="65742"/>
                  </a:cubicBezTo>
                  <a:cubicBezTo>
                    <a:pt x="33338" y="61271"/>
                    <a:pt x="36259" y="56712"/>
                    <a:pt x="39700" y="52318"/>
                  </a:cubicBezTo>
                  <a:cubicBezTo>
                    <a:pt x="43358" y="48076"/>
                    <a:pt x="47993" y="42793"/>
                    <a:pt x="50825" y="40100"/>
                  </a:cubicBezTo>
                  <a:cubicBezTo>
                    <a:pt x="57214" y="33598"/>
                    <a:pt x="64173" y="27400"/>
                    <a:pt x="72174" y="20924"/>
                  </a:cubicBezTo>
                  <a:cubicBezTo>
                    <a:pt x="80366" y="14751"/>
                    <a:pt x="89751" y="7995"/>
                    <a:pt x="103924" y="3296"/>
                  </a:cubicBezTo>
                  <a:cubicBezTo>
                    <a:pt x="110998" y="895"/>
                    <a:pt x="118827" y="0"/>
                    <a:pt x="126247" y="83"/>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2" name="Shape 87"/>
            <p:cNvSpPr/>
            <p:nvPr/>
          </p:nvSpPr>
          <p:spPr>
            <a:xfrm>
              <a:off x="1718119" y="2175809"/>
              <a:ext cx="288413" cy="201879"/>
            </a:xfrm>
            <a:custGeom>
              <a:avLst/>
              <a:gdLst/>
              <a:ahLst/>
              <a:cxnLst/>
              <a:rect l="0" t="0" r="0" b="0"/>
              <a:pathLst>
                <a:path w="290449" h="201854">
                  <a:moveTo>
                    <a:pt x="186423" y="1435"/>
                  </a:moveTo>
                  <a:cubicBezTo>
                    <a:pt x="192608" y="2274"/>
                    <a:pt x="198438" y="3378"/>
                    <a:pt x="203937" y="4648"/>
                  </a:cubicBezTo>
                  <a:lnTo>
                    <a:pt x="212242" y="6731"/>
                  </a:lnTo>
                  <a:cubicBezTo>
                    <a:pt x="215836" y="7811"/>
                    <a:pt x="219418" y="8992"/>
                    <a:pt x="222872" y="10351"/>
                  </a:cubicBezTo>
                  <a:cubicBezTo>
                    <a:pt x="236575" y="16154"/>
                    <a:pt x="247802" y="24842"/>
                    <a:pt x="256375" y="34519"/>
                  </a:cubicBezTo>
                  <a:cubicBezTo>
                    <a:pt x="265087" y="44120"/>
                    <a:pt x="271488" y="54674"/>
                    <a:pt x="276428" y="65443"/>
                  </a:cubicBezTo>
                  <a:cubicBezTo>
                    <a:pt x="286029" y="87059"/>
                    <a:pt x="290449" y="109792"/>
                    <a:pt x="287871" y="133210"/>
                  </a:cubicBezTo>
                  <a:cubicBezTo>
                    <a:pt x="284658" y="153480"/>
                    <a:pt x="280314" y="173686"/>
                    <a:pt x="272288" y="193040"/>
                  </a:cubicBezTo>
                  <a:cubicBezTo>
                    <a:pt x="266535" y="173038"/>
                    <a:pt x="261658" y="153772"/>
                    <a:pt x="256692" y="134671"/>
                  </a:cubicBezTo>
                  <a:cubicBezTo>
                    <a:pt x="251854" y="118656"/>
                    <a:pt x="243281" y="102997"/>
                    <a:pt x="233261" y="90551"/>
                  </a:cubicBezTo>
                  <a:cubicBezTo>
                    <a:pt x="223304" y="78055"/>
                    <a:pt x="211404" y="68872"/>
                    <a:pt x="201778" y="66764"/>
                  </a:cubicBezTo>
                  <a:cubicBezTo>
                    <a:pt x="200558" y="66599"/>
                    <a:pt x="199377" y="66472"/>
                    <a:pt x="198260" y="66117"/>
                  </a:cubicBezTo>
                  <a:lnTo>
                    <a:pt x="192113" y="65075"/>
                  </a:lnTo>
                  <a:cubicBezTo>
                    <a:pt x="187947" y="64465"/>
                    <a:pt x="184036" y="64072"/>
                    <a:pt x="180416" y="63869"/>
                  </a:cubicBezTo>
                  <a:cubicBezTo>
                    <a:pt x="173241" y="63398"/>
                    <a:pt x="167742" y="63881"/>
                    <a:pt x="161633" y="65431"/>
                  </a:cubicBezTo>
                  <a:cubicBezTo>
                    <a:pt x="149416" y="68123"/>
                    <a:pt x="133020" y="76848"/>
                    <a:pt x="116510" y="85509"/>
                  </a:cubicBezTo>
                  <a:lnTo>
                    <a:pt x="110211" y="88875"/>
                  </a:lnTo>
                  <a:lnTo>
                    <a:pt x="107061" y="90551"/>
                  </a:lnTo>
                  <a:lnTo>
                    <a:pt x="104775" y="91961"/>
                  </a:lnTo>
                  <a:cubicBezTo>
                    <a:pt x="101752" y="93790"/>
                    <a:pt x="98463" y="95377"/>
                    <a:pt x="95314" y="97904"/>
                  </a:cubicBezTo>
                  <a:cubicBezTo>
                    <a:pt x="92049" y="100000"/>
                    <a:pt x="88926" y="102692"/>
                    <a:pt x="85699" y="105435"/>
                  </a:cubicBezTo>
                  <a:cubicBezTo>
                    <a:pt x="82347" y="107925"/>
                    <a:pt x="79248" y="111100"/>
                    <a:pt x="76022" y="114084"/>
                  </a:cubicBezTo>
                  <a:cubicBezTo>
                    <a:pt x="50216" y="138824"/>
                    <a:pt x="26479" y="170256"/>
                    <a:pt x="0" y="201854"/>
                  </a:cubicBezTo>
                  <a:cubicBezTo>
                    <a:pt x="2324" y="160262"/>
                    <a:pt x="14160" y="120231"/>
                    <a:pt x="37198" y="82957"/>
                  </a:cubicBezTo>
                  <a:cubicBezTo>
                    <a:pt x="43231" y="73736"/>
                    <a:pt x="49746" y="64529"/>
                    <a:pt x="58331" y="56096"/>
                  </a:cubicBezTo>
                  <a:cubicBezTo>
                    <a:pt x="62268" y="51753"/>
                    <a:pt x="67018" y="47625"/>
                    <a:pt x="72085" y="43790"/>
                  </a:cubicBezTo>
                  <a:lnTo>
                    <a:pt x="75793" y="40894"/>
                  </a:lnTo>
                  <a:lnTo>
                    <a:pt x="78930" y="38672"/>
                  </a:lnTo>
                  <a:lnTo>
                    <a:pt x="85192" y="34239"/>
                  </a:lnTo>
                  <a:cubicBezTo>
                    <a:pt x="102413" y="22860"/>
                    <a:pt x="120269" y="10770"/>
                    <a:pt x="146495" y="3785"/>
                  </a:cubicBezTo>
                  <a:cubicBezTo>
                    <a:pt x="159525" y="597"/>
                    <a:pt x="173990" y="0"/>
                    <a:pt x="186423" y="1435"/>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3" name="Shape 88"/>
            <p:cNvSpPr/>
            <p:nvPr/>
          </p:nvSpPr>
          <p:spPr>
            <a:xfrm>
              <a:off x="2721384" y="2192633"/>
              <a:ext cx="389358" cy="185056"/>
            </a:xfrm>
            <a:custGeom>
              <a:avLst/>
              <a:gdLst/>
              <a:ahLst/>
              <a:cxnLst/>
              <a:rect l="0" t="0" r="0" b="0"/>
              <a:pathLst>
                <a:path w="388633" h="184633">
                  <a:moveTo>
                    <a:pt x="147650" y="279"/>
                  </a:moveTo>
                  <a:cubicBezTo>
                    <a:pt x="160515" y="0"/>
                    <a:pt x="173889" y="1079"/>
                    <a:pt x="186589" y="3378"/>
                  </a:cubicBezTo>
                  <a:cubicBezTo>
                    <a:pt x="212090" y="8344"/>
                    <a:pt x="234086" y="17094"/>
                    <a:pt x="254915" y="26365"/>
                  </a:cubicBezTo>
                  <a:lnTo>
                    <a:pt x="270345" y="33566"/>
                  </a:lnTo>
                  <a:cubicBezTo>
                    <a:pt x="275247" y="35712"/>
                    <a:pt x="281623" y="39535"/>
                    <a:pt x="287084" y="42519"/>
                  </a:cubicBezTo>
                  <a:cubicBezTo>
                    <a:pt x="292672" y="45771"/>
                    <a:pt x="297777" y="49504"/>
                    <a:pt x="302997" y="53111"/>
                  </a:cubicBezTo>
                  <a:cubicBezTo>
                    <a:pt x="307924" y="56998"/>
                    <a:pt x="312662" y="61023"/>
                    <a:pt x="317360" y="65024"/>
                  </a:cubicBezTo>
                  <a:cubicBezTo>
                    <a:pt x="353162" y="98654"/>
                    <a:pt x="377063" y="139890"/>
                    <a:pt x="388633" y="184633"/>
                  </a:cubicBezTo>
                  <a:cubicBezTo>
                    <a:pt x="354876" y="153746"/>
                    <a:pt x="322021" y="125070"/>
                    <a:pt x="287553" y="104864"/>
                  </a:cubicBezTo>
                  <a:cubicBezTo>
                    <a:pt x="278917" y="100013"/>
                    <a:pt x="270282" y="95733"/>
                    <a:pt x="261722" y="92240"/>
                  </a:cubicBezTo>
                  <a:lnTo>
                    <a:pt x="248310" y="87452"/>
                  </a:lnTo>
                  <a:lnTo>
                    <a:pt x="232982" y="82309"/>
                  </a:lnTo>
                  <a:cubicBezTo>
                    <a:pt x="212674" y="75603"/>
                    <a:pt x="192977" y="68974"/>
                    <a:pt x="174981" y="65786"/>
                  </a:cubicBezTo>
                  <a:cubicBezTo>
                    <a:pt x="157150" y="62230"/>
                    <a:pt x="139548" y="62395"/>
                    <a:pt x="118682" y="64008"/>
                  </a:cubicBezTo>
                  <a:lnTo>
                    <a:pt x="110897" y="64592"/>
                  </a:lnTo>
                  <a:lnTo>
                    <a:pt x="104775" y="65316"/>
                  </a:lnTo>
                  <a:cubicBezTo>
                    <a:pt x="100762" y="66065"/>
                    <a:pt x="96584" y="66535"/>
                    <a:pt x="92609" y="67780"/>
                  </a:cubicBezTo>
                  <a:cubicBezTo>
                    <a:pt x="84582" y="70002"/>
                    <a:pt x="76518" y="73089"/>
                    <a:pt x="68936" y="77495"/>
                  </a:cubicBezTo>
                  <a:cubicBezTo>
                    <a:pt x="53797" y="86170"/>
                    <a:pt x="39637" y="99289"/>
                    <a:pt x="30734" y="114998"/>
                  </a:cubicBezTo>
                  <a:cubicBezTo>
                    <a:pt x="29858" y="116916"/>
                    <a:pt x="28563" y="118948"/>
                    <a:pt x="27877" y="120917"/>
                  </a:cubicBezTo>
                  <a:cubicBezTo>
                    <a:pt x="27077" y="122796"/>
                    <a:pt x="26302" y="124942"/>
                    <a:pt x="25578" y="127787"/>
                  </a:cubicBezTo>
                  <a:lnTo>
                    <a:pt x="21260" y="143764"/>
                  </a:lnTo>
                  <a:cubicBezTo>
                    <a:pt x="18492" y="154521"/>
                    <a:pt x="15888" y="165392"/>
                    <a:pt x="13399" y="176695"/>
                  </a:cubicBezTo>
                  <a:cubicBezTo>
                    <a:pt x="8839" y="165976"/>
                    <a:pt x="6007" y="154711"/>
                    <a:pt x="3670" y="143383"/>
                  </a:cubicBezTo>
                  <a:cubicBezTo>
                    <a:pt x="2375" y="137706"/>
                    <a:pt x="1575" y="131991"/>
                    <a:pt x="762" y="126238"/>
                  </a:cubicBezTo>
                  <a:cubicBezTo>
                    <a:pt x="254" y="123571"/>
                    <a:pt x="153" y="120231"/>
                    <a:pt x="114" y="116637"/>
                  </a:cubicBezTo>
                  <a:cubicBezTo>
                    <a:pt x="0" y="113106"/>
                    <a:pt x="508" y="109868"/>
                    <a:pt x="750" y="106375"/>
                  </a:cubicBezTo>
                  <a:cubicBezTo>
                    <a:pt x="4725" y="79642"/>
                    <a:pt x="18961" y="56185"/>
                    <a:pt x="38595" y="37859"/>
                  </a:cubicBezTo>
                  <a:cubicBezTo>
                    <a:pt x="48476" y="28715"/>
                    <a:pt x="60033" y="21120"/>
                    <a:pt x="72632" y="15481"/>
                  </a:cubicBezTo>
                  <a:cubicBezTo>
                    <a:pt x="78842" y="12433"/>
                    <a:pt x="85458" y="10236"/>
                    <a:pt x="92139" y="8369"/>
                  </a:cubicBezTo>
                  <a:lnTo>
                    <a:pt x="102286" y="5943"/>
                  </a:lnTo>
                  <a:lnTo>
                    <a:pt x="110922" y="4280"/>
                  </a:lnTo>
                  <a:cubicBezTo>
                    <a:pt x="122530" y="2197"/>
                    <a:pt x="134772" y="775"/>
                    <a:pt x="147650" y="279"/>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4" name="Shape 89"/>
            <p:cNvSpPr/>
            <p:nvPr/>
          </p:nvSpPr>
          <p:spPr>
            <a:xfrm>
              <a:off x="3267310" y="2192633"/>
              <a:ext cx="67982" cy="173840"/>
            </a:xfrm>
            <a:custGeom>
              <a:avLst/>
              <a:gdLst/>
              <a:ahLst/>
              <a:cxnLst/>
              <a:rect l="0" t="0" r="0" b="0"/>
              <a:pathLst>
                <a:path w="67129" h="176466">
                  <a:moveTo>
                    <a:pt x="65405" y="0"/>
                  </a:moveTo>
                  <a:lnTo>
                    <a:pt x="67129" y="233"/>
                  </a:lnTo>
                  <a:lnTo>
                    <a:pt x="67129" y="63227"/>
                  </a:lnTo>
                  <a:lnTo>
                    <a:pt x="66356" y="63977"/>
                  </a:lnTo>
                  <a:lnTo>
                    <a:pt x="67129" y="63581"/>
                  </a:lnTo>
                  <a:lnTo>
                    <a:pt x="67129" y="63774"/>
                  </a:lnTo>
                  <a:lnTo>
                    <a:pt x="66343" y="63989"/>
                  </a:lnTo>
                  <a:lnTo>
                    <a:pt x="65773" y="64541"/>
                  </a:lnTo>
                  <a:cubicBezTo>
                    <a:pt x="60350" y="70498"/>
                    <a:pt x="54419" y="82474"/>
                    <a:pt x="49365" y="94132"/>
                  </a:cubicBezTo>
                  <a:cubicBezTo>
                    <a:pt x="46863" y="100127"/>
                    <a:pt x="44437" y="106312"/>
                    <a:pt x="42176" y="112611"/>
                  </a:cubicBezTo>
                  <a:cubicBezTo>
                    <a:pt x="39941" y="118808"/>
                    <a:pt x="38036" y="125171"/>
                    <a:pt x="36157" y="132639"/>
                  </a:cubicBezTo>
                  <a:cubicBezTo>
                    <a:pt x="32055" y="146977"/>
                    <a:pt x="27444" y="161493"/>
                    <a:pt x="20561" y="176466"/>
                  </a:cubicBezTo>
                  <a:cubicBezTo>
                    <a:pt x="13665" y="162065"/>
                    <a:pt x="9068" y="147218"/>
                    <a:pt x="4953" y="132194"/>
                  </a:cubicBezTo>
                  <a:cubicBezTo>
                    <a:pt x="2946" y="124981"/>
                    <a:pt x="1270" y="116649"/>
                    <a:pt x="673" y="108242"/>
                  </a:cubicBezTo>
                  <a:cubicBezTo>
                    <a:pt x="0" y="99962"/>
                    <a:pt x="0" y="91643"/>
                    <a:pt x="622" y="83286"/>
                  </a:cubicBezTo>
                  <a:cubicBezTo>
                    <a:pt x="1244" y="74930"/>
                    <a:pt x="2565" y="66510"/>
                    <a:pt x="4838" y="57925"/>
                  </a:cubicBezTo>
                  <a:cubicBezTo>
                    <a:pt x="7036" y="49238"/>
                    <a:pt x="10185" y="40602"/>
                    <a:pt x="15684" y="31090"/>
                  </a:cubicBezTo>
                  <a:cubicBezTo>
                    <a:pt x="17170" y="28664"/>
                    <a:pt x="18847" y="26213"/>
                    <a:pt x="20561" y="23863"/>
                  </a:cubicBezTo>
                  <a:cubicBezTo>
                    <a:pt x="22783" y="21310"/>
                    <a:pt x="24740" y="18910"/>
                    <a:pt x="27419" y="16408"/>
                  </a:cubicBezTo>
                  <a:cubicBezTo>
                    <a:pt x="30505" y="13843"/>
                    <a:pt x="32893" y="11455"/>
                    <a:pt x="37185" y="9144"/>
                  </a:cubicBezTo>
                  <a:cubicBezTo>
                    <a:pt x="39129" y="8026"/>
                    <a:pt x="41275" y="6896"/>
                    <a:pt x="43167" y="6020"/>
                  </a:cubicBezTo>
                  <a:lnTo>
                    <a:pt x="46710" y="4534"/>
                  </a:lnTo>
                  <a:cubicBezTo>
                    <a:pt x="51701" y="2705"/>
                    <a:pt x="57404" y="749"/>
                    <a:pt x="65405"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5" name="Shape 90"/>
            <p:cNvSpPr/>
            <p:nvPr/>
          </p:nvSpPr>
          <p:spPr>
            <a:xfrm>
              <a:off x="3335292" y="2192633"/>
              <a:ext cx="0" cy="64490"/>
            </a:xfrm>
            <a:custGeom>
              <a:avLst/>
              <a:gdLst/>
              <a:ahLst/>
              <a:cxnLst/>
              <a:rect l="0" t="0" r="0" b="0"/>
              <a:pathLst>
                <a:path w="902" h="63541">
                  <a:moveTo>
                    <a:pt x="0" y="0"/>
                  </a:moveTo>
                  <a:lnTo>
                    <a:pt x="902" y="122"/>
                  </a:lnTo>
                  <a:lnTo>
                    <a:pt x="902" y="62380"/>
                  </a:lnTo>
                  <a:lnTo>
                    <a:pt x="684" y="62496"/>
                  </a:lnTo>
                  <a:lnTo>
                    <a:pt x="902" y="62512"/>
                  </a:lnTo>
                  <a:lnTo>
                    <a:pt x="902" y="63298"/>
                  </a:lnTo>
                  <a:lnTo>
                    <a:pt x="816" y="63318"/>
                  </a:lnTo>
                  <a:lnTo>
                    <a:pt x="0" y="63541"/>
                  </a:lnTo>
                  <a:lnTo>
                    <a:pt x="0" y="63349"/>
                  </a:lnTo>
                  <a:lnTo>
                    <a:pt x="308" y="63191"/>
                  </a:lnTo>
                  <a:lnTo>
                    <a:pt x="773" y="62661"/>
                  </a:lnTo>
                  <a:lnTo>
                    <a:pt x="582" y="62550"/>
                  </a:lnTo>
                  <a:lnTo>
                    <a:pt x="308" y="62696"/>
                  </a:lnTo>
                  <a:lnTo>
                    <a:pt x="0" y="62995"/>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6" name="Shape 91"/>
            <p:cNvSpPr/>
            <p:nvPr/>
          </p:nvSpPr>
          <p:spPr>
            <a:xfrm>
              <a:off x="3335292" y="2192633"/>
              <a:ext cx="96825" cy="185056"/>
            </a:xfrm>
            <a:custGeom>
              <a:avLst/>
              <a:gdLst/>
              <a:ahLst/>
              <a:cxnLst/>
              <a:rect l="0" t="0" r="0" b="0"/>
              <a:pathLst>
                <a:path w="96358" h="184050">
                  <a:moveTo>
                    <a:pt x="0" y="0"/>
                  </a:moveTo>
                  <a:lnTo>
                    <a:pt x="21961" y="2960"/>
                  </a:lnTo>
                  <a:cubicBezTo>
                    <a:pt x="36896" y="9158"/>
                    <a:pt x="43589" y="16486"/>
                    <a:pt x="50218" y="22658"/>
                  </a:cubicBezTo>
                  <a:cubicBezTo>
                    <a:pt x="56352" y="29160"/>
                    <a:pt x="61509" y="35117"/>
                    <a:pt x="66208" y="41353"/>
                  </a:cubicBezTo>
                  <a:cubicBezTo>
                    <a:pt x="72659" y="50090"/>
                    <a:pt x="77473" y="58510"/>
                    <a:pt x="80457" y="66537"/>
                  </a:cubicBezTo>
                  <a:cubicBezTo>
                    <a:pt x="83937" y="74601"/>
                    <a:pt x="86121" y="82475"/>
                    <a:pt x="88064" y="90311"/>
                  </a:cubicBezTo>
                  <a:cubicBezTo>
                    <a:pt x="95176" y="121591"/>
                    <a:pt x="96358" y="152439"/>
                    <a:pt x="89817" y="184050"/>
                  </a:cubicBezTo>
                  <a:cubicBezTo>
                    <a:pt x="70767" y="158332"/>
                    <a:pt x="56480" y="132297"/>
                    <a:pt x="41938" y="108967"/>
                  </a:cubicBezTo>
                  <a:cubicBezTo>
                    <a:pt x="34877" y="97664"/>
                    <a:pt x="27054" y="86234"/>
                    <a:pt x="21275" y="81230"/>
                  </a:cubicBezTo>
                  <a:cubicBezTo>
                    <a:pt x="16195" y="76519"/>
                    <a:pt x="11445" y="71629"/>
                    <a:pt x="6988" y="67959"/>
                  </a:cubicBezTo>
                  <a:cubicBezTo>
                    <a:pt x="4962" y="66086"/>
                    <a:pt x="2835" y="64444"/>
                    <a:pt x="1349" y="63392"/>
                  </a:cubicBezTo>
                  <a:lnTo>
                    <a:pt x="693" y="63013"/>
                  </a:lnTo>
                  <a:lnTo>
                    <a:pt x="0" y="63176"/>
                  </a:lnTo>
                  <a:lnTo>
                    <a:pt x="0" y="62390"/>
                  </a:lnTo>
                  <a:lnTo>
                    <a:pt x="1" y="62390"/>
                  </a:lnTo>
                  <a:lnTo>
                    <a:pt x="219" y="62142"/>
                  </a:lnTo>
                  <a:lnTo>
                    <a:pt x="0" y="62259"/>
                  </a:lnTo>
                  <a:lnTo>
                    <a:pt x="0" y="0"/>
                  </a:ln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7" name="Shape 92"/>
            <p:cNvSpPr/>
            <p:nvPr/>
          </p:nvSpPr>
          <p:spPr>
            <a:xfrm>
              <a:off x="2119836" y="2189830"/>
              <a:ext cx="414080" cy="193467"/>
            </a:xfrm>
            <a:custGeom>
              <a:avLst/>
              <a:gdLst/>
              <a:ahLst/>
              <a:cxnLst/>
              <a:rect l="0" t="0" r="0" b="0"/>
              <a:pathLst>
                <a:path w="413156" h="193691">
                  <a:moveTo>
                    <a:pt x="259567" y="464"/>
                  </a:moveTo>
                  <a:cubicBezTo>
                    <a:pt x="272720" y="927"/>
                    <a:pt x="285966" y="2436"/>
                    <a:pt x="299276" y="5185"/>
                  </a:cubicBezTo>
                  <a:cubicBezTo>
                    <a:pt x="312560" y="8156"/>
                    <a:pt x="326047" y="12043"/>
                    <a:pt x="339446" y="18812"/>
                  </a:cubicBezTo>
                  <a:cubicBezTo>
                    <a:pt x="353339" y="25695"/>
                    <a:pt x="364744" y="35068"/>
                    <a:pt x="374612" y="45838"/>
                  </a:cubicBezTo>
                  <a:cubicBezTo>
                    <a:pt x="394246" y="67491"/>
                    <a:pt x="404698" y="93729"/>
                    <a:pt x="409029" y="119040"/>
                  </a:cubicBezTo>
                  <a:cubicBezTo>
                    <a:pt x="413156" y="144491"/>
                    <a:pt x="412191" y="169929"/>
                    <a:pt x="404698" y="193691"/>
                  </a:cubicBezTo>
                  <a:cubicBezTo>
                    <a:pt x="395808" y="170717"/>
                    <a:pt x="386347" y="149609"/>
                    <a:pt x="375247" y="130851"/>
                  </a:cubicBezTo>
                  <a:cubicBezTo>
                    <a:pt x="364096" y="112220"/>
                    <a:pt x="351256" y="96333"/>
                    <a:pt x="336740" y="85766"/>
                  </a:cubicBezTo>
                  <a:cubicBezTo>
                    <a:pt x="329590" y="80559"/>
                    <a:pt x="321704" y="76165"/>
                    <a:pt x="314312" y="73333"/>
                  </a:cubicBezTo>
                  <a:cubicBezTo>
                    <a:pt x="306400" y="70425"/>
                    <a:pt x="297256" y="67859"/>
                    <a:pt x="287579" y="66424"/>
                  </a:cubicBezTo>
                  <a:cubicBezTo>
                    <a:pt x="268224" y="63262"/>
                    <a:pt x="247333" y="63033"/>
                    <a:pt x="226707" y="64722"/>
                  </a:cubicBezTo>
                  <a:cubicBezTo>
                    <a:pt x="185344" y="68367"/>
                    <a:pt x="144285" y="80013"/>
                    <a:pt x="108928" y="101705"/>
                  </a:cubicBezTo>
                  <a:cubicBezTo>
                    <a:pt x="99987" y="107039"/>
                    <a:pt x="91554" y="113211"/>
                    <a:pt x="83515" y="120005"/>
                  </a:cubicBezTo>
                  <a:cubicBezTo>
                    <a:pt x="79400" y="123320"/>
                    <a:pt x="75692" y="127067"/>
                    <a:pt x="71793" y="130724"/>
                  </a:cubicBezTo>
                  <a:lnTo>
                    <a:pt x="66154" y="136477"/>
                  </a:lnTo>
                  <a:cubicBezTo>
                    <a:pt x="63945" y="138852"/>
                    <a:pt x="61608" y="141456"/>
                    <a:pt x="59271" y="143551"/>
                  </a:cubicBezTo>
                  <a:cubicBezTo>
                    <a:pt x="49974" y="152289"/>
                    <a:pt x="40564" y="159693"/>
                    <a:pt x="30607" y="166678"/>
                  </a:cubicBezTo>
                  <a:cubicBezTo>
                    <a:pt x="20752" y="173663"/>
                    <a:pt x="10706" y="180305"/>
                    <a:pt x="0" y="186160"/>
                  </a:cubicBezTo>
                  <a:cubicBezTo>
                    <a:pt x="11468" y="164862"/>
                    <a:pt x="24549" y="144580"/>
                    <a:pt x="34874" y="124857"/>
                  </a:cubicBezTo>
                  <a:lnTo>
                    <a:pt x="38303" y="117758"/>
                  </a:lnTo>
                  <a:lnTo>
                    <a:pt x="42875" y="109236"/>
                  </a:lnTo>
                  <a:cubicBezTo>
                    <a:pt x="46050" y="103622"/>
                    <a:pt x="49517" y="98085"/>
                    <a:pt x="53378" y="92878"/>
                  </a:cubicBezTo>
                  <a:cubicBezTo>
                    <a:pt x="60846" y="82159"/>
                    <a:pt x="69774" y="72508"/>
                    <a:pt x="79337" y="63554"/>
                  </a:cubicBezTo>
                  <a:cubicBezTo>
                    <a:pt x="118173" y="27791"/>
                    <a:pt x="169024" y="7865"/>
                    <a:pt x="220421" y="2010"/>
                  </a:cubicBezTo>
                  <a:cubicBezTo>
                    <a:pt x="233356" y="581"/>
                    <a:pt x="246415" y="0"/>
                    <a:pt x="259567" y="464"/>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8" name="Shape 93"/>
            <p:cNvSpPr/>
            <p:nvPr/>
          </p:nvSpPr>
          <p:spPr>
            <a:xfrm>
              <a:off x="3835896" y="2086085"/>
              <a:ext cx="41202" cy="274780"/>
            </a:xfrm>
            <a:custGeom>
              <a:avLst/>
              <a:gdLst/>
              <a:ahLst/>
              <a:cxnLst/>
              <a:rect l="0" t="0" r="0" b="0"/>
              <a:pathLst>
                <a:path w="40068" h="274612">
                  <a:moveTo>
                    <a:pt x="2260" y="0"/>
                  </a:moveTo>
                  <a:cubicBezTo>
                    <a:pt x="10439" y="22212"/>
                    <a:pt x="16116" y="44742"/>
                    <a:pt x="20929" y="67386"/>
                  </a:cubicBezTo>
                  <a:cubicBezTo>
                    <a:pt x="25743" y="90030"/>
                    <a:pt x="29667" y="112789"/>
                    <a:pt x="32614" y="135674"/>
                  </a:cubicBezTo>
                  <a:cubicBezTo>
                    <a:pt x="35636" y="158547"/>
                    <a:pt x="37592" y="181572"/>
                    <a:pt x="38722" y="204686"/>
                  </a:cubicBezTo>
                  <a:cubicBezTo>
                    <a:pt x="39839" y="227812"/>
                    <a:pt x="40068" y="251054"/>
                    <a:pt x="37782" y="274612"/>
                  </a:cubicBezTo>
                  <a:cubicBezTo>
                    <a:pt x="29566" y="252413"/>
                    <a:pt x="23876" y="229883"/>
                    <a:pt x="19062" y="207226"/>
                  </a:cubicBezTo>
                  <a:cubicBezTo>
                    <a:pt x="14274" y="184582"/>
                    <a:pt x="10325" y="161823"/>
                    <a:pt x="7429" y="138938"/>
                  </a:cubicBezTo>
                  <a:cubicBezTo>
                    <a:pt x="4445" y="116053"/>
                    <a:pt x="2477" y="93040"/>
                    <a:pt x="1346" y="69914"/>
                  </a:cubicBezTo>
                  <a:cubicBezTo>
                    <a:pt x="241" y="46799"/>
                    <a:pt x="0" y="23559"/>
                    <a:pt x="2260"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sp>
          <p:nvSpPr>
            <p:cNvPr id="109" name="Shape 94"/>
            <p:cNvSpPr/>
            <p:nvPr/>
          </p:nvSpPr>
          <p:spPr>
            <a:xfrm>
              <a:off x="3930660" y="2066459"/>
              <a:ext cx="135966" cy="300014"/>
            </a:xfrm>
            <a:custGeom>
              <a:avLst/>
              <a:gdLst/>
              <a:ahLst/>
              <a:cxnLst/>
              <a:rect l="0" t="0" r="0" b="0"/>
              <a:pathLst>
                <a:path w="134124" h="302158">
                  <a:moveTo>
                    <a:pt x="130619" y="0"/>
                  </a:moveTo>
                  <a:lnTo>
                    <a:pt x="134124" y="1511"/>
                  </a:lnTo>
                  <a:cubicBezTo>
                    <a:pt x="132867" y="30759"/>
                    <a:pt x="125717" y="57429"/>
                    <a:pt x="117196" y="83503"/>
                  </a:cubicBezTo>
                  <a:cubicBezTo>
                    <a:pt x="108865" y="109665"/>
                    <a:pt x="93434" y="132753"/>
                    <a:pt x="81038" y="157150"/>
                  </a:cubicBezTo>
                  <a:cubicBezTo>
                    <a:pt x="68694" y="181572"/>
                    <a:pt x="56070" y="205867"/>
                    <a:pt x="43142" y="230035"/>
                  </a:cubicBezTo>
                  <a:cubicBezTo>
                    <a:pt x="29896" y="254064"/>
                    <a:pt x="17183" y="278321"/>
                    <a:pt x="3493" y="302158"/>
                  </a:cubicBezTo>
                  <a:lnTo>
                    <a:pt x="0" y="300634"/>
                  </a:lnTo>
                  <a:cubicBezTo>
                    <a:pt x="8103" y="274371"/>
                    <a:pt x="17145" y="248514"/>
                    <a:pt x="25667" y="222440"/>
                  </a:cubicBezTo>
                  <a:cubicBezTo>
                    <a:pt x="34519" y="196494"/>
                    <a:pt x="43662" y="170688"/>
                    <a:pt x="53086" y="145009"/>
                  </a:cubicBezTo>
                  <a:cubicBezTo>
                    <a:pt x="62446" y="119291"/>
                    <a:pt x="68796" y="92265"/>
                    <a:pt x="82245" y="68326"/>
                  </a:cubicBezTo>
                  <a:cubicBezTo>
                    <a:pt x="95479" y="44285"/>
                    <a:pt x="110096" y="20866"/>
                    <a:pt x="130619" y="0"/>
                  </a:cubicBezTo>
                  <a:close/>
                </a:path>
              </a:pathLst>
            </a:custGeom>
            <a:ln w="0" cap="flat">
              <a:miter lim="127000"/>
            </a:ln>
          </p:spPr>
          <p:style>
            <a:lnRef idx="0">
              <a:srgbClr val="000000"/>
            </a:lnRef>
            <a:fillRef idx="1">
              <a:srgbClr val="403E82"/>
            </a:fillRef>
            <a:effectRef idx="0">
              <a:scrgbClr r="0" g="0" b="0"/>
            </a:effectRef>
            <a:fontRef idx="none"/>
          </p:style>
          <p:txBody>
            <a:bodyPr/>
            <a:lstStyle>
              <a:defPPr>
                <a:defRPr lang="ru-RU"/>
              </a:defPPr>
              <a:lvl1pPr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1pPr>
              <a:lvl2pPr marL="1814513" indent="-1357313"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2pPr>
              <a:lvl3pPr marL="3629025" indent="-2714625"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3pPr>
              <a:lvl4pPr marL="5443538" indent="-4071938"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4pPr>
              <a:lvl5pPr marL="7258050" indent="-5429250" algn="l" defTabSz="3629025" rtl="0" eaLnBrk="0" fontAlgn="base" hangingPunct="0">
                <a:spcBef>
                  <a:spcPct val="0"/>
                </a:spcBef>
                <a:spcAft>
                  <a:spcPct val="0"/>
                </a:spcAft>
                <a:defRPr sz="7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7100" kern="1200">
                  <a:solidFill>
                    <a:schemeClr val="tx1"/>
                  </a:solidFill>
                  <a:latin typeface="Arial" panose="020B0604020202020204" pitchFamily="34" charset="0"/>
                  <a:ea typeface="+mn-ea"/>
                  <a:cs typeface="Arial" panose="020B0604020202020204" pitchFamily="34" charset="0"/>
                </a:defRPr>
              </a:lvl9pPr>
            </a:lstStyle>
            <a:p>
              <a:pPr>
                <a:defRPr/>
              </a:pPr>
              <a:endParaRPr lang="ru-RU"/>
            </a:p>
          </p:txBody>
        </p:sp>
      </p:grpSp>
    </p:spTree>
    <p:extLst>
      <p:ext uri="{BB962C8B-B14F-4D97-AF65-F5344CB8AC3E}">
        <p14:creationId xmlns:p14="http://schemas.microsoft.com/office/powerpoint/2010/main" val="203705781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4_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1339</Words>
  <Application>Microsoft Office PowerPoint</Application>
  <PresentationFormat>Широкоэкранный</PresentationFormat>
  <Paragraphs>143</Paragraphs>
  <Slides>21</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7</vt:i4>
      </vt:variant>
      <vt:variant>
        <vt:lpstr>Заголовки слайдов</vt:lpstr>
      </vt:variant>
      <vt:variant>
        <vt:i4>21</vt:i4>
      </vt:variant>
    </vt:vector>
  </HeadingPairs>
  <TitlesOfParts>
    <vt:vector size="37" baseType="lpstr">
      <vt:lpstr>Arial</vt:lpstr>
      <vt:lpstr>Bookman Old Style</vt:lpstr>
      <vt:lpstr>Calibri</vt:lpstr>
      <vt:lpstr>Calibri Light</vt:lpstr>
      <vt:lpstr>Century Gothic</vt:lpstr>
      <vt:lpstr>Garamond</vt:lpstr>
      <vt:lpstr>Gill Sans</vt:lpstr>
      <vt:lpstr>Times New Roman</vt:lpstr>
      <vt:lpstr>Wingdings</vt:lpstr>
      <vt:lpstr>3_Тема Office</vt:lpstr>
      <vt:lpstr>2_Office Theme</vt:lpstr>
      <vt:lpstr>Натуральные материалы</vt:lpstr>
      <vt:lpstr>4_Office Theme</vt:lpstr>
      <vt:lpstr>5_Office Theme</vt:lpstr>
      <vt:lpstr>6_Office Theme</vt:lpstr>
      <vt:lpstr>Ретро</vt:lpstr>
      <vt:lpstr>Презентация PowerPoint</vt:lpstr>
      <vt:lpstr>Applying incentives and preferences in regards to:</vt:lpstr>
      <vt:lpstr>The use of incentives and benefits is regulated by the following acts:</vt:lpstr>
      <vt:lpstr>Credit is opened for 15 years (with the grace period being 5 years) - for purchasing foreign equipment and other technology for hotels and nearby infrastructure.</vt:lpstr>
      <vt:lpstr>In order to stimulate the direct private foreign investments</vt:lpstr>
      <vt:lpstr>Construction and modernization of hotels and nearby infrastructure</vt:lpstr>
      <vt:lpstr>Презентация PowerPoint</vt:lpstr>
      <vt:lpstr>Subjects of Entrepreneur activity in the sphere of tourism</vt:lpstr>
      <vt:lpstr>Environment for managing touristic activities</vt:lpstr>
      <vt:lpstr>Environment for managing touristic activities</vt:lpstr>
      <vt:lpstr>Incentives for attracting trained personnel</vt:lpstr>
      <vt:lpstr>Theme Parks</vt:lpstr>
      <vt:lpstr>Development of tourism infrastructure </vt:lpstr>
      <vt:lpstr>The purchase of transportation means for tourism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Льготы и преференции в сфере туризма в Узбекистане</dc:title>
  <dc:creator>lutfullaev</dc:creator>
  <cp:lastModifiedBy>Admin</cp:lastModifiedBy>
  <cp:revision>241</cp:revision>
  <dcterms:created xsi:type="dcterms:W3CDTF">2018-06-04T04:55:04Z</dcterms:created>
  <dcterms:modified xsi:type="dcterms:W3CDTF">2019-03-28T06:46:40Z</dcterms:modified>
</cp:coreProperties>
</file>